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97" r:id="rId4"/>
  </p:sldMasterIdLst>
  <p:notesMasterIdLst>
    <p:notesMasterId r:id="rId26"/>
  </p:notesMasterIdLst>
  <p:sldIdLst>
    <p:sldId id="256" r:id="rId5"/>
    <p:sldId id="257" r:id="rId6"/>
    <p:sldId id="390" r:id="rId7"/>
    <p:sldId id="391" r:id="rId8"/>
    <p:sldId id="673" r:id="rId9"/>
    <p:sldId id="674" r:id="rId10"/>
    <p:sldId id="392" r:id="rId11"/>
    <p:sldId id="393" r:id="rId12"/>
    <p:sldId id="394" r:id="rId13"/>
    <p:sldId id="453" r:id="rId14"/>
    <p:sldId id="568" r:id="rId15"/>
    <p:sldId id="454" r:id="rId16"/>
    <p:sldId id="442" r:id="rId17"/>
    <p:sldId id="398" r:id="rId18"/>
    <p:sldId id="399" r:id="rId19"/>
    <p:sldId id="400" r:id="rId20"/>
    <p:sldId id="538" r:id="rId21"/>
    <p:sldId id="542" r:id="rId22"/>
    <p:sldId id="543" r:id="rId23"/>
    <p:sldId id="401" r:id="rId24"/>
    <p:sldId id="402" r:id="rId25"/>
    <p:sldId id="403" r:id="rId27"/>
    <p:sldId id="29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676" r:id="rId38"/>
    <p:sldId id="299" r:id="rId39"/>
    <p:sldId id="413" r:id="rId40"/>
    <p:sldId id="459" r:id="rId41"/>
    <p:sldId id="458" r:id="rId42"/>
    <p:sldId id="677" r:id="rId43"/>
    <p:sldId id="678" r:id="rId44"/>
    <p:sldId id="679" r:id="rId45"/>
    <p:sldId id="680" r:id="rId46"/>
    <p:sldId id="681" r:id="rId47"/>
    <p:sldId id="682" r:id="rId48"/>
    <p:sldId id="683" r:id="rId49"/>
    <p:sldId id="684" r:id="rId50"/>
    <p:sldId id="685" r:id="rId51"/>
    <p:sldId id="686" r:id="rId52"/>
    <p:sldId id="687" r:id="rId53"/>
    <p:sldId id="414" r:id="rId54"/>
    <p:sldId id="415" r:id="rId55"/>
    <p:sldId id="460" r:id="rId56"/>
    <p:sldId id="544" r:id="rId57"/>
    <p:sldId id="463" r:id="rId58"/>
    <p:sldId id="465" r:id="rId59"/>
    <p:sldId id="464" r:id="rId60"/>
    <p:sldId id="466" r:id="rId61"/>
    <p:sldId id="467" r:id="rId62"/>
    <p:sldId id="468" r:id="rId63"/>
    <p:sldId id="469" r:id="rId64"/>
    <p:sldId id="470" r:id="rId65"/>
    <p:sldId id="471" r:id="rId66"/>
    <p:sldId id="472" r:id="rId67"/>
    <p:sldId id="545" r:id="rId68"/>
    <p:sldId id="423" r:id="rId69"/>
    <p:sldId id="473" r:id="rId70"/>
    <p:sldId id="489" r:id="rId71"/>
    <p:sldId id="490" r:id="rId72"/>
    <p:sldId id="491" r:id="rId73"/>
    <p:sldId id="492" r:id="rId74"/>
    <p:sldId id="493" r:id="rId75"/>
    <p:sldId id="505" r:id="rId76"/>
    <p:sldId id="506" r:id="rId77"/>
    <p:sldId id="508" r:id="rId78"/>
    <p:sldId id="497" r:id="rId79"/>
    <p:sldId id="498" r:id="rId80"/>
    <p:sldId id="499" r:id="rId81"/>
    <p:sldId id="500" r:id="rId82"/>
    <p:sldId id="501" r:id="rId83"/>
    <p:sldId id="502" r:id="rId84"/>
    <p:sldId id="503" r:id="rId85"/>
    <p:sldId id="504" r:id="rId86"/>
    <p:sldId id="509" r:id="rId87"/>
    <p:sldId id="510" r:id="rId88"/>
    <p:sldId id="511" r:id="rId89"/>
    <p:sldId id="512" r:id="rId90"/>
    <p:sldId id="513" r:id="rId91"/>
    <p:sldId id="514" r:id="rId92"/>
    <p:sldId id="515" r:id="rId93"/>
    <p:sldId id="516" r:id="rId94"/>
    <p:sldId id="517" r:id="rId95"/>
    <p:sldId id="518" r:id="rId96"/>
    <p:sldId id="557" r:id="rId97"/>
    <p:sldId id="558" r:id="rId98"/>
    <p:sldId id="559" r:id="rId99"/>
    <p:sldId id="560" r:id="rId100"/>
    <p:sldId id="561" r:id="rId101"/>
    <p:sldId id="562" r:id="rId102"/>
    <p:sldId id="563" r:id="rId103"/>
    <p:sldId id="670" r:id="rId104"/>
    <p:sldId id="574" r:id="rId105"/>
    <p:sldId id="575" r:id="rId106"/>
    <p:sldId id="576" r:id="rId107"/>
    <p:sldId id="577" r:id="rId108"/>
    <p:sldId id="259" r:id="rId10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05E"/>
    <a:srgbClr val="106FAA"/>
    <a:srgbClr val="094162"/>
    <a:srgbClr val="093F5D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5"/>
    <p:restoredTop sz="80669" autoAdjust="0"/>
  </p:normalViewPr>
  <p:slideViewPr>
    <p:cSldViewPr snapToGrid="0">
      <p:cViewPr varScale="1">
        <p:scale>
          <a:sx n="68" d="100"/>
          <a:sy n="68" d="100"/>
        </p:scale>
        <p:origin x="1512" y="20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5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4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3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2" Type="http://schemas.openxmlformats.org/officeDocument/2006/relationships/tableStyles" Target="tableStyles.xml"/><Relationship Id="rId111" Type="http://schemas.openxmlformats.org/officeDocument/2006/relationships/viewProps" Target="viewProps.xml"/><Relationship Id="rId110" Type="http://schemas.openxmlformats.org/officeDocument/2006/relationships/presProps" Target="presProps.xml"/><Relationship Id="rId11" Type="http://schemas.openxmlformats.org/officeDocument/2006/relationships/slide" Target="slides/slide7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www.biaodianfu.com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dbscan.html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是比较耗费时间的操作，不进行任何优化时，算法的时间复杂度是，通常可利用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R-tree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k-d tree, ball tree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索引来加速计算，将算法的时间复杂度降为。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peghoty</a:t>
            </a:r>
            <a:r>
              <a:rPr kumimoji="1" lang="en-US" altLang="zh-CN" dirty="0" smtClean="0"/>
              <a:t>/p/3945653.html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1963" y="3081781"/>
            <a:ext cx="2608072" cy="848995"/>
          </a:xfrm>
          <a:prstGeom prst="rect">
            <a:avLst/>
          </a:prstGeom>
        </p:spPr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3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1963" y="3081781"/>
            <a:ext cx="2608072" cy="848995"/>
          </a:xfrm>
          <a:prstGeom prst="rect">
            <a:avLst/>
          </a:prstGeom>
        </p:spPr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12890" y="1198730"/>
            <a:ext cx="4787900" cy="473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9405E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1963" y="3081781"/>
            <a:ext cx="2608072" cy="848995"/>
          </a:xfrm>
          <a:prstGeom prst="rect">
            <a:avLst/>
          </a:prstGeom>
        </p:spPr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3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1963" y="3081781"/>
            <a:ext cx="2608072" cy="848995"/>
          </a:xfrm>
          <a:prstGeom prst="rect">
            <a:avLst/>
          </a:prstGeom>
        </p:spPr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12890" y="1198730"/>
            <a:ext cx="4787900" cy="473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9405E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def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def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def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def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def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def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def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def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def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def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3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2" Type="http://schemas.openxmlformats.org/officeDocument/2006/relationships/theme" Target="../theme/theme2.xml"/><Relationship Id="rId31" Type="http://schemas.openxmlformats.org/officeDocument/2006/relationships/image" Target="../media/image5.png"/><Relationship Id="rId30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3" Type="http://schemas.openxmlformats.org/officeDocument/2006/relationships/theme" Target="../theme/theme3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8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nature.com/articles/ncomms4513" TargetMode="External"/><Relationship Id="rId1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24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26.png"/><Relationship Id="rId1" Type="http://schemas.openxmlformats.org/officeDocument/2006/relationships/image" Target="../media/image125.emf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hyperlink" Target="https://arxiv.org/pdf/1511.06335.pdf" TargetMode="External"/><Relationship Id="rId7" Type="http://schemas.openxmlformats.org/officeDocument/2006/relationships/image" Target="../media/image132.emf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9.emf"/><Relationship Id="rId3" Type="http://schemas.openxmlformats.org/officeDocument/2006/relationships/image" Target="../media/image128.emf"/><Relationship Id="rId2" Type="http://schemas.openxmlformats.org/officeDocument/2006/relationships/hyperlink" Target="https://github.com/XifengGuo/DEC-keras" TargetMode="Externa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2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tags" Target="../tags/tag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tags" Target="../tags/tag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png"/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8.jpeg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9.jpeg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0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76.jpeg"/><Relationship Id="rId1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77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78.png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2.jpeg"/><Relationship Id="rId1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3.jpeg"/><Relationship Id="rId1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4.jpeg"/><Relationship Id="rId1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93.jpeg"/><Relationship Id="rId2" Type="http://schemas.openxmlformats.org/officeDocument/2006/relationships/image" Target="../media/image8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94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3.jpeg"/><Relationship Id="rId1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jpeg"/><Relationship Id="rId1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emf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8.jpeg"/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jpe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emf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1.emf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yq.aliyun.com/ziliao/417016" TargetMode="External"/><Relationship Id="rId2" Type="http://schemas.openxmlformats.org/officeDocument/2006/relationships/hyperlink" Target="https://blog.csdn.net/u011089523/article/details/76586072" TargetMode="External"/><Relationship Id="rId1" Type="http://schemas.openxmlformats.org/officeDocument/2006/relationships/image" Target="../media/image122.e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2" y="1909897"/>
            <a:ext cx="876831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</a:t>
            </a:r>
            <a:endParaRPr lang="en-US" altLang="zh-CN" sz="5400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eaLnBrk="1" hangingPunct="1">
              <a:defRPr/>
            </a:pP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Clustering 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03" name="Equation" r:id="rId1" imgW="114300" imgH="177800" progId="Equation.DSMT4">
                  <p:embed/>
                </p:oleObj>
              </mc:Choice>
              <mc:Fallback>
                <p:oleObj name="Equation" r:id="rId1" imgW="114300" imgH="1778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16539"/>
            <a:ext cx="8534400" cy="1752600"/>
          </a:xfrm>
        </p:spPr>
        <p:txBody>
          <a:bodyPr/>
          <a:lstStyle/>
          <a:p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聚类的应用场景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864053"/>
            <a:ext cx="12115800" cy="4864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24704" y="1125389"/>
            <a:ext cx="28039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1" hangingPunct="1">
              <a:lnSpc>
                <a:spcPct val="150000"/>
              </a:lnSpc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人类的种族分析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483" y="6358821"/>
            <a:ext cx="464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https://www.nature.com/articles/ncomms4513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09599" y="1577340"/>
            <a:ext cx="5522913" cy="4938788"/>
          </a:xfrm>
        </p:spPr>
        <p:txBody>
          <a:bodyPr/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AutoEncoder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encoder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和一个</a:t>
            </a:r>
            <a:r>
              <a:rPr lang="en-US" altLang="zh-CN" sz="24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decoder</a:t>
            </a:r>
            <a:endParaRPr lang="en-US" altLang="zh-CN" sz="2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encoder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用来映射原始数据到</a:t>
            </a:r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</a:t>
            </a:r>
            <a:endParaRPr lang="en-US" altLang="zh-CN" sz="2400" dirty="0" smtClean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decoder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从表示重建原始数据 </a:t>
            </a:r>
            <a:endParaRPr lang="en-US" altLang="zh-CN" sz="2400" dirty="0" smtClean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CDNN 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CNN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FCN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DBN</a:t>
            </a:r>
            <a:endParaRPr lang="en-US" altLang="zh-CN" sz="2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非常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深的网络可以被预</a:t>
            </a:r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</a:t>
            </a:r>
            <a:endParaRPr lang="en-US" altLang="zh-CN" sz="2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的损失函数为某些聚类损失 </a:t>
            </a:r>
            <a:endParaRPr lang="zh-CN" altLang="en-US" sz="2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3"/>
          </p:nvPr>
        </p:nvSpPr>
        <p:spPr>
          <a:xfrm>
            <a:off x="6494356" y="1577340"/>
            <a:ext cx="5088043" cy="4266809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VAE 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生成模型、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的生成式版本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恢复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数据的真实结构，生成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样本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GMM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作为隐表达的一个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loss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dirty="0"/>
          </a:p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GAN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流行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的深度生成模型 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和判别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937513" y="141732"/>
            <a:ext cx="437589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 b="1" i="0">
                <a:solidFill>
                  <a:schemeClr val="bg1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buFontTx/>
            </a:pPr>
            <a:r>
              <a:rPr lang="zh-CN" altLang="en-US" sz="2800" kern="0" spc="-5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基于深度学习的聚</a:t>
            </a:r>
            <a:r>
              <a:rPr lang="zh-CN" altLang="en-US" sz="2800" kern="0" spc="-5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类算法</a:t>
            </a:r>
            <a:endParaRPr lang="zh-CN" altLang="en-US" sz="2800" kern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599" y="846880"/>
            <a:ext cx="8981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73F5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利用非线性的特征转换去学习一个更好的聚类特征表示 </a:t>
            </a:r>
            <a:endParaRPr lang="zh-CN" altLang="en-US" sz="2800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2314" y="6023310"/>
            <a:ext cx="9347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alibri" panose="020F0502020204030204" pitchFamily="34" charset="0"/>
              </a:rPr>
              <a:t>A Survey of Clustering With Deep Learning: From the Perspective of Network Architecture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Calibri" panose="020F0502020204030204" pitchFamily="34" charset="0"/>
              </a:rPr>
              <a:t>https://</a:t>
            </a:r>
            <a:r>
              <a:rPr lang="en-US" altLang="zh-CN" dirty="0" err="1">
                <a:solidFill>
                  <a:srgbClr val="002060"/>
                </a:solidFill>
                <a:latin typeface="Calibri" panose="020F0502020204030204" pitchFamily="34" charset="0"/>
              </a:rPr>
              <a:t>xifengguo.github.io</a:t>
            </a:r>
            <a:r>
              <a:rPr lang="en-US" altLang="zh-CN" dirty="0">
                <a:solidFill>
                  <a:srgbClr val="002060"/>
                </a:solidFill>
                <a:latin typeface="Calibri" panose="020F0502020204030204" pitchFamily="34" charset="0"/>
              </a:rPr>
              <a:t>/papers/Access-</a:t>
            </a:r>
            <a:r>
              <a:rPr lang="en-US" altLang="zh-CN" dirty="0" err="1">
                <a:solidFill>
                  <a:srgbClr val="002060"/>
                </a:solidFill>
                <a:latin typeface="Calibri" panose="020F0502020204030204" pitchFamily="34" charset="0"/>
              </a:rPr>
              <a:t>survey.pdf</a:t>
            </a:r>
            <a:r>
              <a:rPr lang="en-US" altLang="zh-CN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US" altLang="zh-CN" dirty="0">
              <a:solidFill>
                <a:srgbClr val="00206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重构损失（网络一般用</a:t>
            </a:r>
            <a:r>
              <a:rPr kumimoji="1" lang="en-US" altLang="zh-CN" dirty="0" smtClean="0"/>
              <a:t>AE</a:t>
            </a:r>
            <a:r>
              <a:rPr kumimoji="1" lang="zh-CN" altLang="en-US" dirty="0" smtClean="0"/>
              <a:t>预训练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初始化）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聚类损失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基于自编码器的聚类</a:t>
            </a:r>
            <a:endParaRPr kumimoji="1" lang="zh-CN" altLang="en-US" dirty="0"/>
          </a:p>
        </p:txBody>
      </p:sp>
      <p:pic>
        <p:nvPicPr>
          <p:cNvPr id="48130" name="Picture 2" descr="https://deepnotes.io/public/images/AE-base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2485198"/>
            <a:ext cx="7286190" cy="409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AE</a:t>
            </a:r>
            <a:r>
              <a:rPr lang="zh-CN" altLang="en-US" dirty="0" smtClean="0"/>
              <a:t>对原始数据</a:t>
            </a:r>
            <a:r>
              <a:rPr lang="zh-CN" altLang="en-US" dirty="0"/>
              <a:t>降维，再利用</a:t>
            </a:r>
            <a:r>
              <a:rPr lang="en-US" altLang="zh-CN" dirty="0"/>
              <a:t>k-means</a:t>
            </a:r>
            <a:r>
              <a:rPr lang="zh-CN" altLang="en-US" dirty="0"/>
              <a:t>聚类学到的</a:t>
            </a:r>
            <a:r>
              <a:rPr lang="zh-CN" altLang="en-US" dirty="0" smtClean="0"/>
              <a:t>表示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加入正则：</a:t>
            </a:r>
            <a:endParaRPr lang="en-US" altLang="zh-CN" dirty="0" smtClean="0"/>
          </a:p>
          <a:p>
            <a:pPr marL="800100" lvl="1" indent="-342900">
              <a:buSzPct val="80000"/>
              <a:buFont typeface="Wingdings" panose="05000000000000000000" pitchFamily="2" charset="2"/>
              <a:buChar char="n"/>
            </a:pPr>
            <a:r>
              <a:rPr lang="zh-CN" altLang="en-US" dirty="0"/>
              <a:t>局部性保持正则</a:t>
            </a:r>
            <a:r>
              <a:rPr lang="zh-CN" altLang="en-US" dirty="0" smtClean="0"/>
              <a:t>项：聚类最近</a:t>
            </a:r>
            <a:r>
              <a:rPr lang="zh-CN" altLang="en-US" dirty="0"/>
              <a:t>的点距离不</a:t>
            </a:r>
            <a:r>
              <a:rPr lang="zh-CN" altLang="en-US" dirty="0" smtClean="0"/>
              <a:t>变</a:t>
            </a:r>
            <a:endParaRPr lang="en-US" altLang="zh-CN" dirty="0" smtClean="0"/>
          </a:p>
          <a:p>
            <a:pPr marL="800100" lvl="1" indent="-342900">
              <a:buSzPct val="80000"/>
              <a:buFont typeface="Wingdings" panose="05000000000000000000" pitchFamily="2" charset="2"/>
              <a:buChar char="n"/>
            </a:pPr>
            <a:r>
              <a:rPr lang="zh-CN" altLang="en-US" dirty="0"/>
              <a:t>组稀疏正则</a:t>
            </a:r>
            <a:r>
              <a:rPr lang="zh-CN" altLang="en-US" dirty="0" smtClean="0"/>
              <a:t>项：表示</a:t>
            </a:r>
            <a:r>
              <a:rPr lang="zh-CN" altLang="en-US" dirty="0"/>
              <a:t>分为多组，只有部分组激活 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084053" cy="485330"/>
          </a:xfrm>
        </p:spPr>
        <p:txBody>
          <a:bodyPr/>
          <a:lstStyle/>
          <a:p>
            <a:r>
              <a:rPr lang="en-US" altLang="zh-CN" dirty="0"/>
              <a:t>Deep Embedding Network(DEN) </a:t>
            </a:r>
            <a:endParaRPr lang="en-US" altLang="zh-CN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779" y="1853946"/>
            <a:ext cx="6090661" cy="25007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650224" y="4580188"/>
                <a:ext cx="1797352" cy="1053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b="0" i="1" smtClean="0">
                              <a:latin typeface="Cambria Math" panose="02040503050406030204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24" y="4580188"/>
                <a:ext cx="1797352" cy="1053045"/>
              </a:xfrm>
              <a:prstGeom prst="rect">
                <a:avLst/>
              </a:prstGeom>
              <a:blipFill rotWithShape="1">
                <a:blip r:embed="rId2"/>
                <a:stretch>
                  <a:fillRect l="-14" t="-54" r="-247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4384" y="6188477"/>
            <a:ext cx="12167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P. Huang, Y. Huang, W. Wang, and L. Wang, ‘‘Deep embedding network for clustering,’’ in Proc. 22nd Int. Conf. Pattern </a:t>
            </a:r>
            <a:r>
              <a:rPr lang="en-US" altLang="zh-CN" dirty="0" smtClean="0">
                <a:solidFill>
                  <a:srgbClr val="002060"/>
                </a:solidFill>
              </a:rPr>
              <a:t>Recognition. </a:t>
            </a:r>
            <a:r>
              <a:rPr lang="en-US" altLang="zh-CN" dirty="0">
                <a:solidFill>
                  <a:srgbClr val="002060"/>
                </a:solidFill>
              </a:rPr>
              <a:t>(ICPR), Aug. 2014, pp. 1532–1537.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利用</a:t>
                </a:r>
                <a:r>
                  <a:rPr lang="en-US" altLang="zh-CN" dirty="0"/>
                  <a:t>AE</a:t>
                </a:r>
                <a:r>
                  <a:rPr lang="zh-CN" altLang="en-US" dirty="0" smtClean="0"/>
                  <a:t>对原始数据</a:t>
                </a:r>
                <a:r>
                  <a:rPr lang="zh-CN" altLang="en-US" dirty="0"/>
                  <a:t>降</a:t>
                </a:r>
                <a:r>
                  <a:rPr lang="zh-CN" altLang="en-US" dirty="0" smtClean="0"/>
                  <a:t>维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/>
                  <a:t>利用聚类损失</a:t>
                </a:r>
                <a:r>
                  <a:rPr lang="zh-CN" altLang="en-US" dirty="0" smtClean="0"/>
                  <a:t>进行自我训练 </a:t>
                </a:r>
                <a:r>
                  <a:rPr lang="zh-CN" altLang="en-US" sz="2400" dirty="0" smtClean="0"/>
                  <a:t>（</a:t>
                </a:r>
                <a:r>
                  <a:rPr lang="en-US" altLang="zh-CN" sz="2400" dirty="0" smtClean="0"/>
                  <a:t>T</a:t>
                </a:r>
                <a:r>
                  <a:rPr lang="zh-CN" altLang="en-US" sz="2400" dirty="0" smtClean="0"/>
                  <a:t>分布：将样本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sz="2400" dirty="0" smtClean="0"/>
                  <a:t>归于簇中心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</a:rPr>
                      <m:t>𝑗</m:t>
                    </m:r>
                  </m:oMath>
                </a14:m>
                <a:r>
                  <a:rPr lang="zh-CN" altLang="en-US" sz="2400" dirty="0" smtClean="0"/>
                  <a:t>之间的概率）</a:t>
                </a:r>
                <a:br>
                  <a:rPr lang="zh-CN" altLang="en-US" dirty="0" smtClean="0"/>
                </a:br>
                <a:endParaRPr lang="zh-CN" altLang="en-US" dirty="0" smtClean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084053" cy="485330"/>
          </a:xfrm>
        </p:spPr>
        <p:txBody>
          <a:bodyPr/>
          <a:lstStyle/>
          <a:p>
            <a:r>
              <a:rPr lang="en-US" altLang="zh-CN" dirty="0"/>
              <a:t>Deep Embedded Clustering(DEC)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44822" y="6385034"/>
            <a:ext cx="4824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https://github.com/XifengGuo/DEC-keras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5060856"/>
            <a:ext cx="4022851" cy="8799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610" y="4986179"/>
            <a:ext cx="4077233" cy="10636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321" y="5000634"/>
            <a:ext cx="2124224" cy="8312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6275" y="5236918"/>
            <a:ext cx="1265725" cy="3774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353" y="886482"/>
            <a:ext cx="6369784" cy="351764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58779" y="6124652"/>
            <a:ext cx="5828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Unsupervised Deep Embedding for Clustering </a:t>
            </a:r>
            <a:r>
              <a:rPr lang="en-US" altLang="zh-CN" dirty="0" smtClean="0">
                <a:solidFill>
                  <a:srgbClr val="002060"/>
                </a:solidFill>
              </a:rPr>
              <a:t>Analysis, 2016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52934" y="6367983"/>
            <a:ext cx="3682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8"/>
              </a:rPr>
              <a:t>https://arxiv.org/pdf/1511.06335.pdf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文本框 12"/>
          <p:cNvSpPr txBox="1">
            <a:spLocks noChangeArrowheads="1"/>
          </p:cNvSpPr>
          <p:nvPr/>
        </p:nvSpPr>
        <p:spPr bwMode="auto">
          <a:xfrm>
            <a:off x="2890838" y="3062586"/>
            <a:ext cx="64103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anose="020B0502040204020203" pitchFamily="34" charset="0"/>
                <a:ea typeface="微软雅黑" panose="020B0503020204020204" charset="-122"/>
              </a:rPr>
              <a:t>The End</a:t>
            </a:r>
            <a:endParaRPr lang="en-US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egoe UI" panose="020B0502040204020203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聚类的应用场景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24704" y="1125389"/>
            <a:ext cx="24449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1" hangingPunct="1">
              <a:lnSpc>
                <a:spcPct val="150000"/>
              </a:lnSpc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复杂网络分析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12428" y="6059205"/>
            <a:ext cx="2481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800">
                <a:solidFill>
                  <a:srgbClr val="7C7C7C"/>
                </a:solidFill>
                <a:latin typeface="Calibri" panose="020F0502020204030204" pitchFamily="34" charset="0"/>
              </a:rPr>
              <a:t>Newman, 2008 </a:t>
            </a:r>
            <a:endParaRPr lang="is-IS" altLang="zh-CN" sz="2800"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2428" y="1864053"/>
            <a:ext cx="4440170" cy="3979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 用户画像：基于顾客消费历史对顾客聚类</a:t>
            </a:r>
            <a:endParaRPr kumimoji="1" lang="en-US" altLang="zh-CN" dirty="0" smtClean="0"/>
          </a:p>
          <a:p>
            <a:r>
              <a:rPr kumimoji="1" lang="zh-CN" altLang="en-US" dirty="0" smtClean="0"/>
              <a:t> 商品分析：基于购买的用户对商品的聚类</a:t>
            </a:r>
            <a:endParaRPr kumimoji="1" lang="en-US" altLang="zh-CN" dirty="0" smtClean="0"/>
          </a:p>
          <a:p>
            <a:r>
              <a:rPr kumimoji="1" lang="zh-CN" altLang="en-US" dirty="0" smtClean="0"/>
              <a:t> 文本分析：基于相似的词对文档聚类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计算生物学：基于编辑距离对</a:t>
            </a:r>
            <a:r>
              <a:rPr kumimoji="1" lang="en-US" altLang="zh-CN" dirty="0" smtClean="0"/>
              <a:t>DNA</a:t>
            </a:r>
            <a:r>
              <a:rPr kumimoji="1" lang="zh-CN" altLang="en-US" dirty="0" smtClean="0"/>
              <a:t>序列聚类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其他应用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758" y="3877661"/>
            <a:ext cx="9888050" cy="2507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58779" y="1297999"/>
            <a:ext cx="10752465" cy="523727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kumimoji="1" lang="zh-CN" altLang="en-US" dirty="0" smtClean="0"/>
              <a:t>  如何定义样本点之间的“</a:t>
            </a:r>
            <a:r>
              <a:rPr kumimoji="1" lang="zh-CN" altLang="en-US" dirty="0" smtClean="0">
                <a:solidFill>
                  <a:srgbClr val="C00000"/>
                </a:solidFill>
              </a:rPr>
              <a:t>远近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  使用相似性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距离函数</a:t>
            </a:r>
            <a:endParaRPr kumimoji="1" lang="en-US" altLang="zh-CN" dirty="0" smtClean="0"/>
          </a:p>
          <a:p>
            <a:pPr>
              <a:spcBef>
                <a:spcPts val="1200"/>
              </a:spcBef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 如何评价聚类出来的簇的</a:t>
            </a:r>
            <a:r>
              <a:rPr kumimoji="1" lang="zh-CN" altLang="en-US" dirty="0" smtClean="0">
                <a:solidFill>
                  <a:srgbClr val="C00000"/>
                </a:solidFill>
              </a:rPr>
              <a:t>质量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  利用评价函数去评估聚类结果</a:t>
            </a:r>
            <a:endParaRPr kumimoji="1" lang="en-US" altLang="zh-CN" dirty="0" smtClean="0"/>
          </a:p>
          <a:p>
            <a:pPr>
              <a:spcBef>
                <a:spcPts val="1200"/>
              </a:spcBef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 如何</a:t>
            </a:r>
            <a:r>
              <a:rPr kumimoji="1" lang="zh-CN" altLang="en-US" dirty="0" smtClean="0">
                <a:solidFill>
                  <a:srgbClr val="C00000"/>
                </a:solidFill>
              </a:rPr>
              <a:t>获得</a:t>
            </a:r>
            <a:r>
              <a:rPr kumimoji="1" lang="zh-CN" altLang="en-US" dirty="0" smtClean="0"/>
              <a:t>聚类的簇</a:t>
            </a:r>
            <a:endParaRPr kumimoji="1" lang="en-US" altLang="zh-CN" dirty="0" smtClean="0"/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 如何表示簇，如何设计划分和优化算法，算法何时停止</a:t>
            </a:r>
            <a:endParaRPr kumimoji="1"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聚类分析的“三要素”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84025" y="968469"/>
            <a:ext cx="10752465" cy="5237271"/>
          </a:xfrm>
        </p:spPr>
        <p:txBody>
          <a:bodyPr/>
          <a:lstStyle/>
          <a:p>
            <a:pPr marL="0" indent="-446405">
              <a:spcBef>
                <a:spcPts val="600"/>
              </a:spcBef>
              <a:tabLst>
                <a:tab pos="537845" algn="l"/>
              </a:tabLst>
            </a:pPr>
            <a:r>
              <a:rPr lang="zh-CN" altLang="en-US" dirty="0" smtClean="0"/>
              <a:t>如何衡量样本之间的“远近”？</a:t>
            </a:r>
            <a:endParaRPr lang="en-US" altLang="zh-CN" dirty="0" smtClean="0"/>
          </a:p>
          <a:p>
            <a:pPr marL="1143000" lvl="3" indent="-446405"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537845" algn="l"/>
              </a:tabLst>
            </a:pPr>
            <a:r>
              <a:rPr lang="zh-CN" altLang="en-US" sz="2400" kern="1200" dirty="0">
                <a:solidFill>
                  <a:srgbClr val="09405E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文档聚类时，我们如何衡量文档间远近？</a:t>
            </a:r>
            <a:endParaRPr lang="en-US" altLang="zh-CN" sz="2400" kern="1200" dirty="0">
              <a:solidFill>
                <a:srgbClr val="09405E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143000" lvl="3" indent="-446405"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537845" algn="l"/>
              </a:tabLst>
            </a:pPr>
            <a:r>
              <a:rPr lang="zh-CN" altLang="en-US" sz="2400" kern="1200" dirty="0">
                <a:solidFill>
                  <a:srgbClr val="09405E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图像分割时，我们如何衡量像素点之间的远近？</a:t>
            </a:r>
            <a:endParaRPr lang="en-US" altLang="zh-CN" sz="2400" kern="1200" dirty="0">
              <a:solidFill>
                <a:srgbClr val="09405E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143000" lvl="3" indent="-446405"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537845" algn="l"/>
              </a:tabLst>
            </a:pPr>
            <a:r>
              <a:rPr lang="zh-CN" altLang="en-US" sz="2400" kern="1200" dirty="0">
                <a:solidFill>
                  <a:srgbClr val="09405E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用户画像时，我们如何衡量用户之间的远近？</a:t>
            </a:r>
            <a:endParaRPr lang="en-US" altLang="zh-CN" sz="2400" kern="1200" dirty="0">
              <a:solidFill>
                <a:srgbClr val="09405E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indent="-446405">
              <a:spcBef>
                <a:spcPts val="600"/>
              </a:spcBef>
              <a:tabLst>
                <a:tab pos="537845" algn="l"/>
              </a:tabLst>
            </a:pPr>
            <a:r>
              <a:rPr lang="zh-CN" altLang="en-US" dirty="0" smtClean="0"/>
              <a:t>我们需要量化这些样本，并计算它们之间的距离</a:t>
            </a:r>
            <a:endParaRPr lang="en-US" altLang="zh-CN" dirty="0" smtClean="0"/>
          </a:p>
          <a:p>
            <a:pPr marL="0" indent="-446405">
              <a:spcBef>
                <a:spcPts val="600"/>
              </a:spcBef>
              <a:tabLst>
                <a:tab pos="537845" algn="l"/>
              </a:tabLst>
            </a:pPr>
            <a:r>
              <a:rPr lang="zh-CN" altLang="en-US" dirty="0" smtClean="0"/>
              <a:t>距离（</a:t>
            </a:r>
            <a:r>
              <a:rPr lang="en-US" altLang="zh-CN" dirty="0" smtClean="0"/>
              <a:t>Distance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</a:t>
            </a:r>
            <a:r>
              <a:rPr lang="zh-CN" altLang="en-US" dirty="0" smtClean="0"/>
              <a:t> 相似（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</a:t>
            </a:r>
            <a:r>
              <a:rPr lang="zh-CN" altLang="en-US" dirty="0" smtClean="0"/>
              <a:t> 不相似（</a:t>
            </a:r>
            <a:r>
              <a:rPr lang="en-US" altLang="zh-CN" dirty="0" smtClean="0"/>
              <a:t>Dissimilarity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</a:t>
            </a:r>
            <a:r>
              <a:rPr lang="zh-CN" altLang="en-US" dirty="0" smtClean="0"/>
              <a:t> 邻近（</a:t>
            </a:r>
            <a:r>
              <a:rPr lang="en-US" altLang="zh-CN" dirty="0" smtClean="0"/>
              <a:t>Proximity</a:t>
            </a:r>
            <a:r>
              <a:rPr lang="zh-CN" altLang="en-US" dirty="0" smtClean="0"/>
              <a:t>）函数的选择与应用相关</a:t>
            </a:r>
            <a:endParaRPr lang="en-US" altLang="zh-CN" dirty="0" smtClean="0"/>
          </a:p>
          <a:p>
            <a:pPr marL="0" indent="-446405">
              <a:spcBef>
                <a:spcPts val="600"/>
              </a:spcBef>
              <a:tabLst>
                <a:tab pos="537845" algn="l"/>
              </a:tabLst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考虑特征的类型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53795" lvl="3" indent="-457200"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537845" algn="l"/>
              </a:tabLst>
            </a:pPr>
            <a:r>
              <a:rPr lang="zh-CN" altLang="en-US" sz="2400" kern="1200" dirty="0" smtClean="0">
                <a:solidFill>
                  <a:srgbClr val="09405E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类别型特征、序数型特征、数值型特征</a:t>
            </a:r>
            <a:endParaRPr lang="en-US" altLang="zh-CN" sz="2400" kern="1200" dirty="0">
              <a:solidFill>
                <a:srgbClr val="09405E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indent="-446405">
              <a:spcBef>
                <a:spcPts val="600"/>
              </a:spcBef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从数据中学习距离度量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聚类分析的要素之一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51409" y="1037405"/>
                <a:ext cx="11153054" cy="331387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一个合法的距离度量函数满足：</a:t>
                </a:r>
                <a:endParaRPr kumimoji="1" lang="en-US" altLang="zh-CN" dirty="0" smtClean="0"/>
              </a:p>
              <a:p>
                <a:pPr marL="900430" indent="-45402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charset="0"/>
                      </a:rPr>
                      <m:t>0</m:t>
                    </m:r>
                  </m:oMath>
                </a14:m>
                <a:r>
                  <a:rPr lang="en-US" altLang="zh-CN" dirty="0"/>
                  <a:t> 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非负性</a:t>
                </a:r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pPr marL="900430" indent="-45402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charset="0"/>
                      </a:rPr>
                      <m:t>𝑖𝑓𝑓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 panose="02040503050406030204" charset="0"/>
                          </a:rPr>
                          <m:t>   </m:t>
                        </m:r>
                        <m:r>
                          <a:rPr lang="en-US" altLang="zh-CN" b="1">
                            <a:latin typeface="Cambria Math" panose="02040503050406030204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 (</a:t>
                </a:r>
                <a:r>
                  <a:rPr lang="en-US" altLang="zh-CN" dirty="0" smtClean="0"/>
                  <a:t>identity of indiscernible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不可分的同一性</a:t>
                </a:r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pPr marL="900430" indent="-45402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 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对称性</a:t>
                </a:r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pPr marL="900430" indent="-45402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 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三角不等式</a:t>
                </a:r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51409" y="1037405"/>
                <a:ext cx="11153054" cy="3313878"/>
              </a:xfrm>
              <a:blipFill rotWithShape="1">
                <a:blip r:embed="rId1"/>
                <a:stretch>
                  <a:fillRect l="-2" t="-14" r="1" b="-53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距离函数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51409" y="3042746"/>
            <a:ext cx="473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闵可夫斯基距离</a:t>
                </a:r>
                <a:r>
                  <a:rPr lang="zh-CN" altLang="en-US" dirty="0" smtClean="0">
                    <a:latin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charset="0"/>
                      </a:rPr>
                      <m:t>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altLang="zh-CN" i="1">
                                    <a:latin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altLang="zh-CN" b="0" i="1" smtClean="0">
                                    <a:latin typeface="Cambria Math" panose="02040503050406030204" charset="0"/>
                                  </a:rPr>
                                  <m:t>𝑑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𝐷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is-IS" altLang="zh-CN" i="1">
                                        <a:latin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r-HR" altLang="zh-CN" i="1">
                                            <a:latin typeface="Cambria Math" panose="0204050305040603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type m:val="lin"/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sz="2800" dirty="0" smtClean="0"/>
                  <a:t> 当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charset="0"/>
                      </a:rPr>
                      <m:t>𝑝</m:t>
                    </m:r>
                    <m:r>
                      <a:rPr lang="en-US" altLang="zh-CN" sz="2800" i="1" dirty="0" smtClean="0">
                        <a:latin typeface="Cambria Math" panose="02040503050406030204" charset="0"/>
                      </a:rPr>
                      <m:t>=</m:t>
                    </m:r>
                    <m:r>
                      <a:rPr lang="en-US" altLang="zh-CN" sz="2800" i="1" dirty="0" smtClean="0"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rPr lang="zh-CN" altLang="en-US" sz="2800" dirty="0"/>
                  <a:t>时，为欧氏距离：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charset="0"/>
                      </a:rPr>
                      <m:t>𝑑𝑖𝑠𝑡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800" i="1">
                            <a:latin typeface="Cambria Math" panose="02040503050406030204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2800" b="0" i="1" smtClean="0">
                            <a:latin typeface="Cambria Math" panose="02040503050406030204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𝐷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is-IS" altLang="zh-CN" sz="2800" i="1">
                                    <a:latin typeface="Cambria Math" panose="0204050305040603020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hr-HR" altLang="zh-CN" sz="2800" i="1">
                                        <a:latin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panose="02040503050406030204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nary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sz="2800" dirty="0" smtClean="0"/>
                  <a:t> 当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charset="0"/>
                      </a:rPr>
                      <m:t>𝑝</m:t>
                    </m:r>
                    <m:r>
                      <a:rPr lang="en-US" altLang="zh-CN" sz="2800" i="1" dirty="0" smtClean="0">
                        <a:latin typeface="Cambria Math" panose="02040503050406030204" charset="0"/>
                      </a:rPr>
                      <m:t>=</m:t>
                    </m:r>
                    <m:r>
                      <a:rPr lang="en-US" altLang="zh-CN" sz="2800" i="1" dirty="0" smtClean="0"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 sz="2800" dirty="0"/>
                  <a:t>时，为曼哈顿距离：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charset="0"/>
                      </a:rPr>
                      <m:t>𝑑𝑖𝑠𝑡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800" i="1">
                            <a:latin typeface="Cambria Math" panose="02040503050406030204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2800" b="0" i="1" smtClean="0">
                            <a:latin typeface="Cambria Math" panose="02040503050406030204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𝐷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charset="0"/>
                                  </a:rPr>
                                  <m:t>𝑗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sz="3200" dirty="0"/>
              </a:p>
              <a:p>
                <a:endParaRPr lang="en-US" altLang="zh-CN" sz="3200" dirty="0"/>
              </a:p>
              <a:p>
                <a:pPr lvl="1"/>
                <a:endParaRPr lang="en-US" altLang="zh-CN" sz="2665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闵可夫斯基（</a:t>
            </a:r>
            <a:r>
              <a:rPr lang="en-US" altLang="zh-CN" dirty="0" err="1"/>
              <a:t>Minkowski</a:t>
            </a:r>
            <a:r>
              <a:rPr lang="zh-CN" altLang="en-US" dirty="0"/>
              <a:t>）距离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109790" y="5184705"/>
            <a:ext cx="107732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80000"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这类距离函数对特征的旋转和平移变换不敏感，对数值尺度敏感 </a:t>
            </a:r>
            <a:endParaRPr lang="en-US" altLang="zh-CN" sz="28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SzPct val="80000"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如果样本特征值尺度不一致，将数据标准化 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（数据是否需要标准化等预处理需考虑特征的物理含义）</a:t>
            </a:r>
            <a:endParaRPr lang="zh-CN" altLang="en-US" sz="28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sz="quarter" idx="10"/>
          </p:nvPr>
        </p:nvGraphicFramePr>
        <p:xfrm>
          <a:off x="630238" y="1147763"/>
          <a:ext cx="10752138" cy="2026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0674"/>
                <a:gridCol w="2679404"/>
                <a:gridCol w="566206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操作</a:t>
                      </a:r>
                      <a:endParaRPr lang="zh-CN" alt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功能</a:t>
                      </a:r>
                      <a:endParaRPr lang="zh-CN" alt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说明</a:t>
                      </a:r>
                      <a:endParaRPr lang="zh-CN" alt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StandardScaler</a:t>
                      </a:r>
                      <a:endParaRPr 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标准化，去量纲</a:t>
                      </a:r>
                      <a:endParaRPr lang="zh-CN" alt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对特征</a:t>
                      </a:r>
                      <a:r>
                        <a:rPr lang="zh-CN" altLang="en-US" sz="2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矩阵的列，将特征</a:t>
                      </a:r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值取值范围标准化（</a:t>
                      </a:r>
                      <a:r>
                        <a:rPr lang="en-US" altLang="zh-CN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均值、</a:t>
                      </a:r>
                      <a:r>
                        <a:rPr lang="en-US" altLang="zh-CN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方差）</a:t>
                      </a:r>
                      <a:endParaRPr lang="zh-CN" alt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MinMaxScaler</a:t>
                      </a:r>
                      <a:endParaRPr 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区间缩放，去量纲</a:t>
                      </a:r>
                      <a:endParaRPr lang="zh-CN" alt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对特征矩阵的列，将特征值缩放到区</a:t>
                      </a:r>
                      <a:r>
                        <a:rPr lang="en-US" altLang="zh-CN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</a:t>
                      </a:r>
                      <a:r>
                        <a:rPr lang="en-US" altLang="zh-CN" sz="2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0, 1]</a:t>
                      </a:r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区间</a:t>
                      </a:r>
                      <a:endParaRPr lang="zh-CN" alt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Normalizer</a:t>
                      </a:r>
                      <a:endParaRPr 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归一化</a:t>
                      </a:r>
                      <a:endParaRPr lang="zh-CN" alt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对特征</a:t>
                      </a:r>
                      <a:r>
                        <a:rPr lang="zh-CN" altLang="en-US" sz="2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矩阵的行，将样本向量转换为“单位向量</a:t>
                      </a:r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”（模长为</a:t>
                      </a:r>
                      <a:r>
                        <a:rPr lang="en-US" altLang="zh-CN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20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  <a:endParaRPr lang="zh-CN" altLang="en-US" sz="2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5168" marR="15168" marT="16325" marB="16325" anchor="ctr"/>
                </a:tc>
              </a:tr>
            </a:tbl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数据预处理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例：标准化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1494084" y="2140306"/>
            <a:ext cx="9182100" cy="3378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66802" y="5570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标准化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2953822" y="55185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无标准化</a:t>
            </a:r>
            <a:endParaRPr kumimoji="1"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标准化并不一定起效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102375" y="53704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标准化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048866" y="53704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无标准化</a:t>
            </a:r>
            <a:endParaRPr kumimoji="1" lang="zh-CN" altLang="en-US" sz="2000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121891" y="1196309"/>
            <a:ext cx="11486850" cy="394324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70245" y="53704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参考结果</a:t>
            </a:r>
            <a:endParaRPr kumimoji="1"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Outline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364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en-US" altLang="zh-CN" sz="22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距离度量函数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聚类性能评价指标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均值聚类（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层次聚类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基于密度的聚类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夹角余弦：两变量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看作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charset="0"/>
                      </a:rPr>
                      <m:t>𝐷</m:t>
                    </m:r>
                  </m:oMath>
                </a14:m>
                <a:r>
                  <a:rPr lang="zh-CN" altLang="en-US" dirty="0"/>
                  <a:t>维空间的两个向量，这两个向量间的夹角余弦可用下式进行计算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余弦相似度</a:t>
            </a:r>
            <a:r>
              <a:rPr lang="en-US" altLang="zh-CN" dirty="0"/>
              <a:t>(cosine similarity)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814339" y="3020786"/>
                <a:ext cx="7204986" cy="1544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𝑑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𝑑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𝐷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𝑑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𝐷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339" y="3020786"/>
                <a:ext cx="7204986" cy="1544397"/>
              </a:xfrm>
              <a:prstGeom prst="rect">
                <a:avLst/>
              </a:prstGeom>
              <a:blipFill rotWithShape="1">
                <a:blip r:embed="rId2"/>
                <a:stretch>
                  <a:fillRect l="-2" t="-6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952163" cy="523727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 相关</a:t>
                </a:r>
                <a:r>
                  <a:rPr lang="zh-CN" altLang="en-US" dirty="0"/>
                  <a:t>系数（亦被称为</a:t>
                </a:r>
                <a:r>
                  <a:rPr lang="en-US" altLang="zh-CN" dirty="0"/>
                  <a:t>Pearson</a:t>
                </a:r>
                <a:r>
                  <a:rPr lang="zh-CN" altLang="en-US" dirty="0"/>
                  <a:t>系数）经常用来度量变量间的相似性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 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的相关系数定义为</a:t>
                </a:r>
                <a:endParaRPr lang="zh-CN" altLang="en-US" dirty="0"/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952163" cy="5237271"/>
              </a:xfrm>
              <a:blipFill rotWithShape="1">
                <a:blip r:embed="rId1"/>
                <a:stretch>
                  <a:fillRect l="-3" t="-6" r="-655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相关系数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018995" y="3124841"/>
                <a:ext cx="4134465" cy="1419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206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当对数据做中心化后，</a:t>
                </a:r>
                <a:endParaRPr lang="en-US" altLang="zh-CN" sz="2800" dirty="0" smtClean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b="1" i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𝛍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b="1" i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𝛍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0</m:t>
                      </m:r>
                    </m:oMath>
                  </m:oMathPara>
                </a14:m>
                <a:endParaRPr lang="en-US" altLang="zh-CN" sz="2800" dirty="0" smtClean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zh-CN" altLang="en-US" sz="2800" dirty="0" smtClean="0">
                    <a:solidFill>
                      <a:srgbClr val="00206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相关系数等于余弦相似度</a:t>
                </a:r>
                <a:endParaRPr lang="zh-CN" altLang="en-US" sz="2800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95" y="3124841"/>
                <a:ext cx="4134465" cy="1419684"/>
              </a:xfrm>
              <a:prstGeom prst="rect">
                <a:avLst/>
              </a:prstGeom>
              <a:blipFill rotWithShape="1">
                <a:blip r:embed="rId2"/>
                <a:stretch>
                  <a:fillRect l="-5" r="-1178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-29475" y="3124841"/>
                <a:ext cx="7417287" cy="1163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𝑟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𝑐𝑜𝑣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75" y="3124841"/>
                <a:ext cx="7417287" cy="1163908"/>
              </a:xfrm>
              <a:prstGeom prst="rect">
                <a:avLst/>
              </a:prstGeom>
              <a:blipFill rotWithShape="1">
                <a:blip r:embed="rId3"/>
                <a:stretch>
                  <a:fillRect l="4" t="-1" r="3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106523" y="4506389"/>
                <a:ext cx="6436186" cy="152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𝐷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  <a:ea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𝑘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𝐷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  <a:ea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  <a:ea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  <a:ea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  <a:ea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𝐷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  <a:ea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  <a:ea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  <a:ea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charset="0"/>
                                                  <a:ea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23" y="4506389"/>
                <a:ext cx="6436186" cy="1527534"/>
              </a:xfrm>
              <a:prstGeom prst="rect">
                <a:avLst/>
              </a:prstGeom>
              <a:blipFill rotWithShape="1">
                <a:blip r:embed="rId4"/>
                <a:stretch>
                  <a:fillRect l="-5" t="-28" r="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7838272" y="4562434"/>
                <a:ext cx="3384966" cy="1139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272" y="4562434"/>
                <a:ext cx="3384966" cy="1139543"/>
              </a:xfrm>
              <a:prstGeom prst="rect">
                <a:avLst/>
              </a:prstGeom>
              <a:blipFill rotWithShape="1">
                <a:blip r:embed="rId5"/>
                <a:stretch>
                  <a:fillRect l="-14" t="-52" r="7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杰卡德相似系数（交比</a:t>
            </a:r>
            <a:r>
              <a:rPr lang="zh-CN" altLang="en-US" dirty="0" smtClean="0"/>
              <a:t>并）（</a:t>
            </a:r>
            <a:r>
              <a:rPr lang="zh-CN" altLang="en-US" dirty="0"/>
              <a:t>二值数据 </a:t>
            </a:r>
            <a:r>
              <a:rPr lang="zh-CN" altLang="en-US" dirty="0" smtClean="0"/>
              <a:t>）：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杰卡德相似系数</a:t>
            </a:r>
            <a:r>
              <a:rPr lang="en-US" altLang="zh-CN" dirty="0"/>
              <a:t>(</a:t>
            </a:r>
            <a:r>
              <a:rPr lang="en-US" altLang="zh-CN" dirty="0" err="1"/>
              <a:t>Jaccard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262417" y="2459917"/>
                <a:ext cx="4400051" cy="1117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panose="02040503050406030204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(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(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32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417" y="2459917"/>
                <a:ext cx="4400051" cy="1117101"/>
              </a:xfrm>
              <a:prstGeom prst="rect">
                <a:avLst/>
              </a:prstGeom>
              <a:blipFill rotWithShape="1">
                <a:blip r:embed="rId1"/>
                <a:stretch>
                  <a:fillRect l="-1" t="-50" r="-256" b="-2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Outline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364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距离度量函数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聚类性能评价指标</a:t>
            </a:r>
            <a:endParaRPr lang="en-US" altLang="zh-CN" sz="2200" b="1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均值聚类（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层次聚类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基于密度的聚类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6" y="1147763"/>
            <a:ext cx="11382469" cy="5237271"/>
          </a:xfrm>
        </p:spPr>
        <p:txBody>
          <a:bodyPr>
            <a:noAutofit/>
          </a:bodyPr>
          <a:lstStyle/>
          <a:p>
            <a:r>
              <a:rPr lang="zh-CN" altLang="en-US" dirty="0"/>
              <a:t>聚</a:t>
            </a:r>
            <a:r>
              <a:rPr lang="zh-CN" altLang="en-US" dirty="0" smtClean="0"/>
              <a:t>类性能</a:t>
            </a:r>
            <a:r>
              <a:rPr lang="zh-CN" altLang="en-US" dirty="0"/>
              <a:t>评价</a:t>
            </a:r>
            <a:r>
              <a:rPr lang="zh-CN" altLang="en-US" dirty="0" smtClean="0"/>
              <a:t>方法：</a:t>
            </a:r>
            <a:endParaRPr lang="en-US" altLang="zh-CN" dirty="0" smtClean="0"/>
          </a:p>
          <a:p>
            <a:pPr lvl="1"/>
            <a:r>
              <a:rPr lang="zh-CN" altLang="en-US" sz="2800" dirty="0" smtClean="0"/>
              <a:t> 外部</a:t>
            </a:r>
            <a:r>
              <a:rPr lang="zh-CN" altLang="en-US" sz="2800" dirty="0"/>
              <a:t>评价法 </a:t>
            </a:r>
            <a:r>
              <a:rPr lang="en-US" altLang="zh-CN" sz="2800" dirty="0"/>
              <a:t>(external criterion) </a:t>
            </a:r>
            <a:r>
              <a:rPr lang="zh-CN" altLang="en-US" sz="2800" dirty="0" smtClean="0"/>
              <a:t>：聚类结果与</a:t>
            </a:r>
            <a:r>
              <a:rPr lang="zh-CN" altLang="en-US" sz="2800" dirty="0">
                <a:solidFill>
                  <a:srgbClr val="C00000"/>
                </a:solidFill>
              </a:rPr>
              <a:t>参考</a:t>
            </a:r>
            <a:r>
              <a:rPr lang="zh-CN" altLang="en-US" sz="2800" dirty="0" smtClean="0">
                <a:solidFill>
                  <a:srgbClr val="C00000"/>
                </a:solidFill>
              </a:rPr>
              <a:t>结果</a:t>
            </a:r>
            <a:r>
              <a:rPr lang="zh-CN" altLang="en-US" sz="2800" dirty="0" smtClean="0"/>
              <a:t>有</a:t>
            </a:r>
            <a:r>
              <a:rPr lang="zh-CN" altLang="en-US" sz="2800" dirty="0"/>
              <a:t>多相近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 内部</a:t>
            </a:r>
            <a:r>
              <a:rPr lang="zh-CN" altLang="en-US" sz="2800" dirty="0"/>
              <a:t>评价法 </a:t>
            </a:r>
            <a:r>
              <a:rPr lang="en-US" altLang="zh-CN" sz="2800" dirty="0"/>
              <a:t>(internal criterion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. </a:t>
            </a:r>
            <a:r>
              <a:rPr lang="zh-CN" altLang="en-US" sz="2800" dirty="0" smtClean="0">
                <a:solidFill>
                  <a:srgbClr val="C00000"/>
                </a:solidFill>
              </a:rPr>
              <a:t>聚</a:t>
            </a:r>
            <a:r>
              <a:rPr lang="zh-CN" altLang="en-US" sz="2800" dirty="0">
                <a:solidFill>
                  <a:srgbClr val="C00000"/>
                </a:solidFill>
              </a:rPr>
              <a:t>类的本质</a:t>
            </a:r>
            <a:r>
              <a:rPr lang="zh-CN" altLang="en-US" sz="2800" dirty="0" smtClean="0">
                <a:solidFill>
                  <a:srgbClr val="C00000"/>
                </a:solidFill>
              </a:rPr>
              <a:t>特点（无参考结果）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聚类性能评价 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数据集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/>
                        <a:cs typeface="Times New Roman" panose="02020603050405020304" pitchFamily="18" charset="0"/>
                      </a:rPr>
                      <m:t>𝒟</m:t>
                    </m:r>
                    <m:r>
                      <a:rPr lang="en-US" altLang="zh-CN" sz="2400" i="1">
                        <a:latin typeface="Cambria Math" panose="02040503050406030204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聚类结果：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400" i="1"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表示属于类别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的样本的集合，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参考模型：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400" i="1">
                            <a:latin typeface="Cambria Math" panose="0204050305040603020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400" i="1">
                                <a:latin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i="1">
                                <a:latin typeface="Cambria Math" panose="02040503050406030204" charset="0"/>
                              </a:rPr>
                              <m:t>∗</m:t>
                            </m:r>
                          </m:sup>
                        </m:sSubSup>
                        <m:r>
                          <a:rPr kumimoji="1" lang="en-US" altLang="zh-CN" sz="2400" i="1">
                            <a:latin typeface="Cambria Math" panose="02040503050406030204" charset="0"/>
                          </a:rPr>
                          <m:t>,…,</m:t>
                        </m:r>
                        <m:sSubSup>
                          <m:sSubSupPr>
                            <m:ctrlPr>
                              <a:rPr kumimoji="1" lang="en-US" altLang="zh-CN" sz="2400" i="1">
                                <a:latin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charset="0"/>
                              </a:rPr>
                              <m:t>𝐾</m:t>
                            </m:r>
                          </m:sub>
                          <m:sup>
                            <m:r>
                              <a:rPr kumimoji="1" lang="en-US" altLang="zh-CN" sz="2400" i="1">
                                <a:latin typeface="Cambria Math" panose="02040503050406030204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zh-CN" sz="2400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sz="2400" b="1" i="0" smtClean="0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𝛌</m:t>
                    </m:r>
                    <m:sSup>
                      <m:sSupPr>
                        <m:ctrlPr>
                          <a:rPr kumimoji="1" lang="en-US" altLang="zh-CN" sz="2400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zh-CN" altLang="en-US" sz="2400" b="0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r>
                          <a:rPr kumimoji="1" lang="zh-CN" altLang="en-US" sz="2400" b="0" i="1" smtClean="0">
                            <a:latin typeface="Cambria Math" panose="02040503050406030204" charset="0"/>
                          </a:rPr>
                          <m:t>和 </m:t>
                        </m:r>
                        <m:r>
                          <a:rPr kumimoji="1" lang="en-US" altLang="zh-CN" sz="2400" b="1" i="0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𝛌</m:t>
                        </m:r>
                      </m:e>
                      <m:sup>
                        <m:r>
                          <a:rPr kumimoji="1" lang="zh-CN" altLang="en-US" sz="2400" b="0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</m:sup>
                    </m:sSup>
                    <m:r>
                      <a:rPr kumimoji="1" lang="zh-CN" altLang="en-US" sz="2400" b="0" i="1" smtClean="0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kumimoji="1" lang="zh-CN" altLang="en-US" sz="2400" dirty="0" smtClean="0"/>
                  <a:t>分别为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kumimoji="1" lang="zh-CN" altLang="en-US" sz="2400" dirty="0" smtClean="0"/>
                  <a:t> 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400" dirty="0" smtClean="0"/>
                  <a:t> 的标记向量</a:t>
                </a:r>
                <a:endParaRPr kumimoji="1" lang="en-US" altLang="zh-CN" sz="2400" dirty="0" smtClean="0"/>
              </a:p>
              <a:p>
                <a:r>
                  <a:rPr kumimoji="1" lang="zh-CN" altLang="en-US" sz="2400" dirty="0" smtClean="0"/>
                  <a:t>计算聚</a:t>
                </a:r>
                <a:r>
                  <a:rPr kumimoji="1" lang="zh-CN" altLang="en-US" sz="2400" dirty="0"/>
                  <a:t>类结果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kumimoji="1" lang="zh-CN" altLang="en-US" sz="2400" dirty="0"/>
                  <a:t>和参考类别结果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400" dirty="0"/>
                  <a:t>的</a:t>
                </a:r>
                <a:r>
                  <a:rPr kumimoji="1" lang="zh-CN" altLang="en-US" sz="2400" dirty="0" smtClean="0"/>
                  <a:t>样本对</a:t>
                </a:r>
                <a:r>
                  <a:rPr kumimoji="1" lang="zh-CN" altLang="en-US" sz="2400" dirty="0"/>
                  <a:t>的</a:t>
                </a:r>
                <a:r>
                  <a:rPr kumimoji="1" lang="zh-CN" altLang="en-US" sz="2400" dirty="0" smtClean="0"/>
                  <a:t>数目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参考模型（</a:t>
            </a:r>
            <a:r>
              <a:rPr kumimoji="1" lang="en-US" altLang="zh-CN" dirty="0"/>
              <a:t>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7211607" y="3909471"/>
              <a:ext cx="4471964" cy="1584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00992"/>
                    <a:gridCol w="1034990"/>
                    <a:gridCol w="1117991"/>
                    <a:gridCol w="1117991"/>
                  </a:tblGrid>
                  <a:tr h="314829">
                    <a:tc rowSpan="2"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zh-CN" altLang="en-US" sz="200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𝑁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𝑁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 rowSpan="2"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参考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314829">
                    <a:tc vMerge="1" gridSpan="2">
                      <a:tcPr/>
                    </a:tc>
                    <a:tc vMerge="1" hMerge="1"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</a:tr>
                  <a:tr h="31482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聚类结果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微软雅黑" panose="020B0503020204020204" charset="-122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微软雅黑" panose="020B0503020204020204" charset="-122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</a:tr>
                  <a:tr h="314829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微软雅黑" panose="020B0503020204020204" charset="-122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微软雅黑" panose="020B0503020204020204" charset="-122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7211607" y="3909471"/>
              <a:ext cx="4471964" cy="1584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00992"/>
                    <a:gridCol w="1034990"/>
                    <a:gridCol w="1117991"/>
                    <a:gridCol w="1117991"/>
                  </a:tblGrid>
                  <a:tr h="396240">
                    <a:tc rowSpan="2"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 rowSpan="2"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参考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314829">
                    <a:tc vMerge="1" gridSpan="2">
                      <a:tcPr/>
                    </a:tc>
                    <a:tc vMerge="1" hMerge="1"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聚类结果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9624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9611641" y="2333588"/>
                <a:ext cx="2211183" cy="1941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b="0" i="1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   </m:t>
                    </m:r>
                    <m:r>
                      <a:rPr kumimoji="1" lang="en-US" altLang="zh-CN" sz="2400" i="1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𝑎</m:t>
                    </m:r>
                    <m:r>
                      <a:rPr kumimoji="1" lang="en-US" altLang="zh-CN" sz="2400" i="1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↑</m:t>
                    </m:r>
                  </m:oMath>
                </a14:m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,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一致性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↑</m:t>
                    </m:r>
                  </m:oMath>
                </a14:m>
                <a:endParaRPr lang="en-US" altLang="zh-CN" sz="2400" i="1" dirty="0" smtClean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   </m:t>
                    </m:r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𝑏</m:t>
                    </m:r>
                  </m:oMath>
                </a14:m>
                <a:r>
                  <a:rPr lang="en-US" altLang="zh-CN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↑</m:t>
                    </m:r>
                  </m:oMath>
                </a14:m>
                <a:r>
                  <a:rPr lang="en-US" altLang="zh-CN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,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一致性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↓</m:t>
                    </m:r>
                  </m:oMath>
                </a14:m>
                <a:endParaRPr lang="en-US" altLang="zh-CN" sz="24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   </m:t>
                    </m:r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𝑐</m:t>
                    </m:r>
                  </m:oMath>
                </a14:m>
                <a:r>
                  <a:rPr lang="en-US" altLang="zh-CN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↑</m:t>
                    </m:r>
                  </m:oMath>
                </a14:m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,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一致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性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 </m:t>
                    </m:r>
                    <m:r>
                      <a:rPr lang="en-US" altLang="zh-CN" sz="2400" i="1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↓</m:t>
                    </m:r>
                  </m:oMath>
                </a14:m>
                <a:endParaRPr lang="en-US" altLang="zh-CN" sz="2400" dirty="0" smtClean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𝑑</m:t>
                    </m:r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↑,</m:t>
                    </m:r>
                    <m:r>
                      <m:rPr>
                        <m:nor/>
                      </m:rPr>
                      <a:rPr lang="zh-CN" altLang="en-US" sz="2400" dirty="0">
                        <a:solidFill>
                          <a:srgbClr val="09405E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rPr>
                      <m:t>一致性</m:t>
                    </m:r>
                    <m:r>
                      <a:rPr lang="zh-CN" altLang="en-US" sz="2400" b="0" i="1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↑</m:t>
                    </m:r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endParaRPr lang="en-US" altLang="zh-CN" sz="24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641" y="2333588"/>
                <a:ext cx="2211183" cy="1941109"/>
              </a:xfrm>
              <a:prstGeom prst="rect">
                <a:avLst/>
              </a:prstGeom>
              <a:blipFill rotWithShape="1">
                <a:blip r:embed="rId3"/>
                <a:stretch>
                  <a:fillRect l="-13" t="-31" r="-6128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214297" y="148894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72352" y="3920113"/>
                <a:ext cx="4421018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charset="0"/>
                        </a:rPr>
                        <m:t>𝑎</m:t>
                      </m:r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charset="0"/>
                        </a:rPr>
                        <m:t>=#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zh-CN" altLang="en-US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；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52" y="3920113"/>
                <a:ext cx="4421018" cy="354584"/>
              </a:xfrm>
              <a:prstGeom prst="rect">
                <a:avLst/>
              </a:prstGeom>
              <a:blipFill rotWithShape="1">
                <a:blip r:embed="rId4"/>
                <a:stretch>
                  <a:fillRect l="-12" t="-73" r="1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615810" y="4649400"/>
                <a:ext cx="58737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charset="0"/>
                        </a:rPr>
                        <m:t>𝑑</m:t>
                      </m:r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charset="0"/>
                        </a:rPr>
                        <m:t>=#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zh-CN" altLang="en-US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；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10" y="4649400"/>
                <a:ext cx="5873787" cy="354584"/>
              </a:xfrm>
              <a:prstGeom prst="rect">
                <a:avLst/>
              </a:prstGeom>
              <a:blipFill rotWithShape="1">
                <a:blip r:embed="rId5"/>
                <a:stretch>
                  <a:fillRect l="-8" t="-159" r="-153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630237" y="5600260"/>
                <a:ext cx="5095882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charset="0"/>
                        </a:rPr>
                        <m:t>𝑏</m:t>
                      </m:r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charset="0"/>
                        </a:rPr>
                        <m:t>=#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zh-CN" altLang="en-US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；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5600260"/>
                <a:ext cx="5095882" cy="354584"/>
              </a:xfrm>
              <a:prstGeom prst="rect">
                <a:avLst/>
              </a:prstGeom>
              <a:blipFill rotWithShape="1">
                <a:blip r:embed="rId6"/>
                <a:stretch>
                  <a:fillRect l="-6" t="-55" r="6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630237" y="6060673"/>
                <a:ext cx="520629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charset="0"/>
                        </a:rPr>
                        <m:t>𝑐</m:t>
                      </m:r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charset="0"/>
                        </a:rPr>
                        <m:t>=#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zh-CN" altLang="en-US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；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6060673"/>
                <a:ext cx="5206297" cy="354584"/>
              </a:xfrm>
              <a:prstGeom prst="rect">
                <a:avLst/>
              </a:prstGeom>
              <a:blipFill rotWithShape="1">
                <a:blip r:embed="rId7"/>
                <a:stretch>
                  <a:fillRect l="-6" t="-66" r="5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762710" y="5600260"/>
                <a:ext cx="5033814" cy="58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0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kumimoji="1"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利用</a:t>
                </a:r>
                <a:r>
                  <a:rPr kumimoji="1"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𝑎</m:t>
                    </m:r>
                  </m:oMath>
                </a14:m>
                <a:r>
                  <a:rPr kumimoji="1"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,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𝑏</m:t>
                    </m:r>
                  </m:oMath>
                </a14:m>
                <a:r>
                  <a:rPr kumimoji="1"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,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𝑐</m:t>
                    </m:r>
                  </m:oMath>
                </a14:m>
                <a:r>
                  <a:rPr kumimoji="1"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,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𝑑</m:t>
                    </m:r>
                  </m:oMath>
                </a14:m>
                <a:r>
                  <a:rPr kumimoji="1"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)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定义外部评价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指标</a:t>
                </a:r>
                <a:endParaRPr kumimoji="1" lang="zh-CN" altLang="en-US" sz="24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10" y="5600260"/>
                <a:ext cx="5033814" cy="581057"/>
              </a:xfrm>
              <a:prstGeom prst="rect">
                <a:avLst/>
              </a:prstGeom>
              <a:blipFill rotWithShape="1">
                <a:blip r:embed="rId8"/>
                <a:stretch>
                  <a:fillRect l="-12" t="-34" r="3" b="-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79802" y="4274697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（在两种聚类结果中</a:t>
            </a:r>
            <a:r>
              <a:rPr kumimoji="1" lang="zh-CN" altLang="en-US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，两个样本的所属的类别相同）</a:t>
            </a:r>
            <a:endParaRPr kumimoji="1" lang="zh-CN" altLang="en-US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9802" y="4989848"/>
            <a:ext cx="555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（在两种聚类结果中</a:t>
            </a:r>
            <a:r>
              <a:rPr kumimoji="1" lang="zh-CN" altLang="en-US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，两个样本的所属的</a:t>
            </a:r>
            <a:r>
              <a:rPr kumimoji="1" lang="zh-CN" altLang="en-US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类别不同</a:t>
            </a:r>
            <a:r>
              <a:rPr kumimoji="1" lang="zh-CN" altLang="en-US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1" lang="zh-CN" altLang="en-US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446405" indent="-446405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6405" indent="-446405"/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Jaccard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系数（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JC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3000" i="1">
                        <a:latin typeface="Cambria Math" panose="02040503050406030204"/>
                        <a:cs typeface="Times New Roman" panose="02020603050405020304" pitchFamily="18" charset="0"/>
                      </a:rPr>
                      <m:t>𝐽𝐶</m:t>
                    </m:r>
                    <m:r>
                      <a:rPr lang="en-US" altLang="zh-CN" sz="3000" i="1"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0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r>
                      <a:rPr lang="en-US" altLang="zh-CN" sz="3000" i="1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                            </m:t>
                    </m:r>
                    <m:r>
                      <a:rPr lang="en-US" altLang="zh-CN" sz="3000" i="1">
                        <a:latin typeface="Cambria Math" panose="02040503050406030204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3000" i="1">
                        <a:latin typeface="Cambria Math" panose="02040503050406030204"/>
                        <a:cs typeface="Times New Roman" panose="02020603050405020304" pitchFamily="18" charset="0"/>
                      </a:rPr>
                      <m:t>𝐽𝐶</m:t>
                    </m:r>
                    <m:r>
                      <a:rPr lang="en-US" altLang="zh-CN" sz="3000" i="1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000" i="1">
                            <a:latin typeface="Cambria Math" panose="02040503050406030204" charset="0"/>
                            <a:ea typeface="Cambria Math" panose="02040503050406030204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sz="3000" i="1"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000" i="1"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3000" i="1">
                        <a:latin typeface="Cambria Math" panose="02040503050406030204" charset="0"/>
                        <a:ea typeface="Cambria Math" panose="02040503050406030204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en-US" altLang="zh-CN" sz="3000" i="1">
                        <a:latin typeface="Cambria Math" panose="02040503050406030204" charset="0"/>
                        <a:ea typeface="Cambria Math" panose="02040503050406030204"/>
                        <a:cs typeface="Times New Roman" panose="02020603050405020304" pitchFamily="18" charset="0"/>
                      </a:rPr>
                      <m:t>𝐽𝐶</m:t>
                    </m:r>
                    <m:r>
                      <a:rPr lang="en-US" altLang="zh-CN" sz="3000" i="1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↑,</m:t>
                    </m:r>
                    <m:r>
                      <a:rPr lang="zh-CN" altLang="en-US" sz="3000" b="0" i="1" smtClean="0">
                        <a:latin typeface="Cambria Math" panose="02040503050406030204" charset="0"/>
                        <a:ea typeface="Cambria Math" panose="02040503050406030204"/>
                        <a:cs typeface="Times New Roman" panose="02020603050405020304" pitchFamily="18" charset="0"/>
                      </a:rPr>
                      <m:t>  </m:t>
                    </m:r>
                    <m:r>
                      <a:rPr lang="zh-CN" altLang="en-US" sz="3000" i="1" smtClean="0">
                        <a:latin typeface="Cambria Math" panose="02040503050406030204" charset="0"/>
                      </a:rPr>
                      <m:t>一致性</m:t>
                    </m:r>
                    <m:r>
                      <a:rPr lang="en-US" altLang="zh-CN" sz="3000" i="1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6405" indent="-446405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Fowlkes and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Mallows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指数（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FMI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）：</a:t>
                </a:r>
                <a:r>
                  <a:rPr lang="en-US" altLang="zh-CN" dirty="0" smtClean="0"/>
                  <a:t>precision 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recall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几何均</a:t>
                </a:r>
                <a:r>
                  <a:rPr lang="zh-CN" altLang="en-US" dirty="0" smtClean="0"/>
                  <a:t>值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3000" i="1">
                        <a:latin typeface="Cambria Math" panose="02040503050406030204"/>
                        <a:cs typeface="Times New Roman" panose="02020603050405020304" pitchFamily="18" charset="0"/>
                      </a:rPr>
                      <m:t>𝐹𝑀𝐼</m:t>
                    </m:r>
                    <m:r>
                      <a:rPr lang="en-US" altLang="zh-CN" sz="3000" i="1"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0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30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altLang="zh-CN" sz="30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30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30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altLang="zh-CN" sz="30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30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                  </m:t>
                    </m:r>
                    <m:r>
                      <a:rPr lang="en-US" altLang="zh-CN" i="1" dirty="0">
                        <a:latin typeface="Cambria Math" panose="02040503050406030204"/>
                        <a:cs typeface="Times New Roman" panose="02020603050405020304" pitchFamily="18" charset="0"/>
                      </a:rPr>
                      <m:t>𝐹𝑀𝐼</m:t>
                    </m:r>
                    <m:r>
                      <a:rPr lang="en-US" altLang="zh-CN" i="1" dirty="0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charset="0"/>
                            <a:ea typeface="Cambria Math" panose="02040503050406030204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i="1" dirty="0"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charset="0"/>
                        <a:ea typeface="Cambria Math" panose="02040503050406030204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altLang="zh-CN" i="1" dirty="0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𝐹𝑀𝐼</m:t>
                    </m:r>
                    <m:r>
                      <a:rPr lang="en-US" altLang="zh-CN" i="1" dirty="0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↑,  一致性↑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6405" indent="-446405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指数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(Rand Index),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3000" i="1">
                        <a:latin typeface="Cambria Math" panose="02040503050406030204"/>
                        <a:cs typeface="Times New Roman" panose="02020603050405020304" pitchFamily="18" charset="0"/>
                      </a:rPr>
                      <m:t>𝑅𝐼</m:t>
                    </m:r>
                    <m:r>
                      <a:rPr lang="en-US" altLang="zh-CN" sz="3000" i="1"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0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0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30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3000" i="1" smtClean="0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                         </m:t>
                    </m:r>
                    <m:r>
                      <a:rPr lang="en-US" altLang="zh-CN" sz="3000" i="1">
                        <a:latin typeface="Cambria Math" panose="02040503050406030204"/>
                        <a:cs typeface="Times New Roman" panose="02020603050405020304" pitchFamily="18" charset="0"/>
                      </a:rPr>
                      <m:t>𝑅𝐼</m:t>
                    </m:r>
                    <m:r>
                      <a:rPr lang="en-US" altLang="zh-CN" sz="3000" i="1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000" i="1">
                            <a:latin typeface="Cambria Math" panose="02040503050406030204" charset="0"/>
                            <a:ea typeface="Cambria Math" panose="02040503050406030204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sz="3000" i="1"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000" i="1"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3000" i="1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3000" i="1">
                        <a:latin typeface="Cambria Math" panose="02040503050406030204" charset="0"/>
                        <a:ea typeface="Cambria Math" panose="02040503050406030204"/>
                        <a:cs typeface="Times New Roman" panose="02020603050405020304" pitchFamily="18" charset="0"/>
                      </a:rPr>
                      <m:t>        </m:t>
                    </m:r>
                    <m:r>
                      <a:rPr lang="zh-CN" altLang="en-US" sz="3000" b="0" i="1" smtClean="0">
                        <a:latin typeface="Cambria Math" panose="02040503050406030204" charset="0"/>
                        <a:ea typeface="Cambria Math" panose="02040503050406030204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3000" i="1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𝑅𝐼</m:t>
                    </m:r>
                    <m:r>
                      <a:rPr lang="en-US" altLang="zh-CN" sz="3000" i="1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↑,  一致性↑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-19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外部索引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7720036" y="825613"/>
              <a:ext cx="4471964" cy="1584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00992"/>
                    <a:gridCol w="1034990"/>
                    <a:gridCol w="1117991"/>
                    <a:gridCol w="1117991"/>
                  </a:tblGrid>
                  <a:tr h="314829">
                    <a:tc rowSpan="2"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zh-CN" altLang="en-US" sz="200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𝑁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𝑁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微软雅黑" panose="020B0503020204020204" charset="-122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 rowSpan="2"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参考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314829">
                    <a:tc vMerge="1" gridSpan="2">
                      <a:tcPr/>
                    </a:tc>
                    <a:tc vMerge="1" hMerge="1"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</a:tr>
                  <a:tr h="31482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聚类结果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微软雅黑" panose="020B0503020204020204" charset="-122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微软雅黑" panose="020B0503020204020204" charset="-122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</a:tr>
                  <a:tr h="314829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微软雅黑" panose="020B0503020204020204" charset="-122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微软雅黑" panose="020B0503020204020204" charset="-122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7720036" y="825613"/>
              <a:ext cx="4471964" cy="1584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00992"/>
                    <a:gridCol w="1034990"/>
                    <a:gridCol w="1117991"/>
                    <a:gridCol w="1117991"/>
                  </a:tblGrid>
                  <a:tr h="396240">
                    <a:tc rowSpan="2"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 rowSpan="2"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参考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314829">
                    <a:tc vMerge="1" gridSpan="2">
                      <a:tcPr/>
                    </a:tc>
                    <a:tc vMerge="1" hMerge="1"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聚类结果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9624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大部分时候只有聚类结果，没有参考模型，只能用内部评价法评估聚类的性能</a:t>
            </a:r>
            <a:endParaRPr kumimoji="1" lang="en-US" altLang="zh-CN" dirty="0" smtClean="0"/>
          </a:p>
          <a:p>
            <a:pPr lvl="1"/>
            <a:r>
              <a:rPr kumimoji="1" lang="zh-CN" altLang="en-US" sz="2800" dirty="0" smtClean="0"/>
              <a:t> 簇内相似度越高，聚类质量越好</a:t>
            </a:r>
            <a:endParaRPr kumimoji="1" lang="en-US" altLang="zh-CN" sz="2800" dirty="0" smtClean="0"/>
          </a:p>
          <a:p>
            <a:pPr lvl="1"/>
            <a:r>
              <a:rPr kumimoji="1" lang="zh-CN" altLang="en-US" sz="2800" dirty="0" smtClean="0"/>
              <a:t> 簇间相似度越低，聚类质量越好</a:t>
            </a:r>
            <a:endParaRPr kumimoji="1"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无参考模型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Cambria Math" panose="02040503050406030204"/>
                    <a:cs typeface="Times New Roman" panose="02020603050405020304" pitchFamily="18" charset="0"/>
                  </a:rPr>
                  <a:t>平均距离：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/>
                        <a:cs typeface="Times New Roman" panose="02020603050405020304" pitchFamily="18" charset="0"/>
                      </a:rPr>
                      <m:t>𝑎𝑣𝑔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|(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|</m:t>
                            </m:r>
                            <m: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|−</m:t>
                        </m:r>
                        <m:r>
                          <a:rPr kumimoji="1" lang="en-US" altLang="zh-CN" b="0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b="1" i="1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𝑑𝑖𝑠𝑡</m:t>
                        </m:r>
                        <m:r>
                          <a:rPr lang="en-US" altLang="zh-CN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>
                  <a:latin typeface="Cambria Math" panose="02040503050406030204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Cambria Math" panose="02040503050406030204"/>
                    <a:cs typeface="Times New Roman" panose="02020603050405020304" pitchFamily="18" charset="0"/>
                  </a:rPr>
                  <a:t>最大距离：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𝑖𝑎𝑚</m:t>
                    </m:r>
                    <m:r>
                      <a:rPr lang="en-US" altLang="zh-CN" i="1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>
                                    <a:latin typeface="Cambria Math" panose="0204050305040603020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>
                                    <a:latin typeface="Cambria Math" panose="0204050305040603020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zh-CN" b="1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𝑑𝑖𝑠𝑡</m:t>
                        </m:r>
                        <m:r>
                          <a:rPr lang="en-US" altLang="zh-CN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 smtClean="0">
                  <a:latin typeface="Cambria Math" panose="02040503050406030204"/>
                  <a:cs typeface="Times New Roman" panose="02020603050405020304" pitchFamily="18" charset="0"/>
                </a:endParaRPr>
              </a:p>
              <a:p>
                <a:pPr marL="57150">
                  <a:spcBef>
                    <a:spcPts val="1000"/>
                  </a:spcBef>
                </a:pPr>
                <a:r>
                  <a:rPr lang="zh-CN" altLang="en-US" dirty="0" smtClean="0">
                    <a:latin typeface="Cambria Math" panose="02040503050406030204"/>
                    <a:cs typeface="Times New Roman" panose="02020603050405020304" pitchFamily="18" charset="0"/>
                  </a:rPr>
                  <a:t>簇的</a:t>
                </a:r>
                <a:r>
                  <a:rPr lang="zh-CN" altLang="en-US" dirty="0">
                    <a:latin typeface="Cambria Math" panose="02040503050406030204"/>
                    <a:cs typeface="Times New Roman" panose="02020603050405020304" pitchFamily="18" charset="0"/>
                  </a:rPr>
                  <a:t>半径（</a:t>
                </a:r>
                <a:r>
                  <a:rPr lang="en-US" altLang="zh-CN" dirty="0"/>
                  <a:t>diameter</a:t>
                </a:r>
                <a:r>
                  <a:rPr lang="zh-CN" altLang="en-US" dirty="0" smtClean="0"/>
                  <a:t>）</a:t>
                </a:r>
                <a:r>
                  <a:rPr lang="zh-CN" altLang="en-US" dirty="0">
                    <a:latin typeface="Cambria Math" panose="02040503050406030204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/>
                        <a:cs typeface="Times New Roman" panose="02020603050405020304" pitchFamily="18" charset="0"/>
                      </a:rPr>
                      <m:t>𝑑𝑖𝑎𝑚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|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>
                                    <a:latin typeface="Cambria Math" panose="0204050305040603020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1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1" lang="en-US" altLang="zh-CN" i="1">
                                <a:latin typeface="Cambria Math" panose="02040503050406030204" charset="0"/>
                                <a:ea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𝑑𝑖𝑠𝑡</m:t>
                                </m:r>
                                <m:r>
                                  <a:rPr lang="en-US" altLang="zh-CN" i="1"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>
                                        <a:latin typeface="Cambria Math" panose="02040503050406030204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b="1" dirty="0">
                                        <a:latin typeface="Cambria Math" panose="02040503050406030204"/>
                                        <a:cs typeface="Times New Roman" panose="02020603050405020304" pitchFamily="18" charset="0"/>
                                      </a:rPr>
                                      <m:t>𝛍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zh-CN" dirty="0" smtClean="0">
                  <a:latin typeface="Cambria Math" panose="02040503050406030204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dirty="0" smtClean="0"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dirty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zh-CN" sz="2800" i="1"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 smtClean="0">
                  <a:latin typeface="Cambria Math" panose="02040503050406030204"/>
                  <a:cs typeface="Times New Roman" panose="020206030504050203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簇内相似度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57150">
                  <a:spcBef>
                    <a:spcPts val="1000"/>
                  </a:spcBef>
                </a:pPr>
                <a:r>
                  <a:rPr lang="zh-CN" altLang="en-US" dirty="0" smtClean="0">
                    <a:solidFill>
                      <a:srgbClr val="002060"/>
                    </a:solidFill>
                    <a:latin typeface="Cambria Math" panose="02040503050406030204"/>
                    <a:cs typeface="Times New Roman" panose="02020603050405020304" pitchFamily="18" charset="0"/>
                  </a:rPr>
                  <a:t>最小距离：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min</m:t>
                        </m:r>
                      </m:e>
                      <m:li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𝑑𝑖𝑠𝑡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rgbClr val="002060"/>
                  </a:solidFill>
                  <a:latin typeface="Cambria Math" panose="02040503050406030204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solidFill>
                      <a:srgbClr val="002060"/>
                    </a:solidFill>
                    <a:latin typeface="Cambria Math" panose="02040503050406030204"/>
                    <a:cs typeface="Times New Roman" panose="02020603050405020304" pitchFamily="18" charset="0"/>
                  </a:rPr>
                  <a:t>类</a:t>
                </a:r>
                <a:r>
                  <a:rPr lang="zh-CN" altLang="en-US" dirty="0">
                    <a:solidFill>
                      <a:srgbClr val="002060"/>
                    </a:solidFill>
                    <a:latin typeface="Cambria Math" panose="02040503050406030204"/>
                    <a:cs typeface="Times New Roman" panose="02020603050405020304" pitchFamily="18" charset="0"/>
                  </a:rPr>
                  <a:t>中心</a:t>
                </a:r>
                <a:r>
                  <a:rPr lang="zh-CN" altLang="en-US" dirty="0" smtClean="0">
                    <a:solidFill>
                      <a:srgbClr val="002060"/>
                    </a:solidFill>
                    <a:latin typeface="Cambria Math" panose="02040503050406030204"/>
                    <a:cs typeface="Times New Roman" panose="02020603050405020304" pitchFamily="18" charset="0"/>
                  </a:rPr>
                  <a:t>之间的距离：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𝑐𝑒𝑛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b="1" i="0" dirty="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b="1" dirty="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kumimoji="1" lang="en-US" altLang="zh-CN" dirty="0" smtClean="0">
                  <a:solidFill>
                    <a:srgbClr val="002060"/>
                  </a:solidFill>
                </a:endParaRPr>
              </a:p>
              <a:p>
                <a:pPr lvl="1"/>
                <a:r>
                  <a:rPr lang="zh-CN" altLang="en-US" dirty="0" smtClean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 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dirty="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簇间相似度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 marL="361950" indent="-3619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监督学习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1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0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b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b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，学习</a:t>
                </a:r>
                <a:r>
                  <a:rPr lang="zh-CN" altLang="en-US" sz="2400" dirty="0" smtClean="0"/>
                  <a:t>输入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400" dirty="0" smtClean="0"/>
                  <a:t>与</a:t>
                </a:r>
                <a:r>
                  <a:rPr lang="zh-CN" altLang="en-US" sz="2400" dirty="0"/>
                  <a:t>输出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之间的</a:t>
                </a:r>
                <a:r>
                  <a:rPr lang="zh-CN" altLang="en-US" sz="2400" dirty="0" smtClean="0"/>
                  <a:t>关系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zh-CN" altLang="en-US" sz="2400" b="0" i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altLang="zh-CN" sz="2400" b="1" i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分类：</a:t>
                </a:r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类别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标签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回归</a:t>
                </a:r>
                <a:r>
                  <a:rPr lang="zh-CN" altLang="en-US" sz="2400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为连续值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排序：</a:t>
                </a:r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为有序的数值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1950" indent="-3619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非监督学习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：给定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 smtClean="0"/>
                  <a:t>寻找数据</a:t>
                </a:r>
                <a:r>
                  <a:rPr lang="zh-CN" altLang="en-US" sz="2400" dirty="0"/>
                  <a:t>的内在</a:t>
                </a:r>
                <a:r>
                  <a:rPr lang="zh-CN" altLang="en-US" sz="2400" dirty="0" smtClean="0"/>
                  <a:t>结构：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zh-CN" altLang="en-US" sz="24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altLang="zh-CN" sz="2400" b="1" i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概率密度估计：</a:t>
                </a:r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400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密度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聚类</a:t>
                </a:r>
                <a:r>
                  <a:rPr lang="en-US" altLang="zh-CN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为聚类类别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降维</a:t>
                </a:r>
                <a:r>
                  <a:rPr lang="en-US" altLang="zh-CN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可视化：</a:t>
                </a:r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𝐳</m:t>
                    </m:r>
                  </m:oMath>
                </a14:m>
                <a:r>
                  <a:rPr lang="zh-CN" altLang="en-US" sz="2400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kumimoji="1" lang="zh-CN" altLang="en-US" sz="2400" dirty="0" smtClean="0"/>
                  <a:t>的低维表示</a:t>
                </a:r>
                <a:endParaRPr kumimoji="1" lang="en-US" altLang="zh-CN" sz="24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49725" y="123033"/>
            <a:ext cx="5400675" cy="392112"/>
          </a:xfrm>
        </p:spPr>
        <p:txBody>
          <a:bodyPr/>
          <a:lstStyle/>
          <a:p>
            <a:r>
              <a:rPr kumimoji="1" lang="zh-CN" altLang="en-US" dirty="0"/>
              <a:t>监督学习 </a:t>
            </a:r>
            <a:r>
              <a:rPr kumimoji="1" lang="en-US" altLang="zh-CN" dirty="0"/>
              <a:t>vs. </a:t>
            </a:r>
            <a:r>
              <a:rPr kumimoji="1" lang="zh-CN" altLang="en-US" dirty="0"/>
              <a:t>非监督学习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46405" indent="-446405"/>
                <a:r>
                  <a:rPr lang="en-US" altLang="zh-CN" dirty="0" smtClean="0"/>
                  <a:t>DB </a:t>
                </a:r>
                <a:r>
                  <a:rPr lang="zh-CN" altLang="en-US" dirty="0" smtClean="0"/>
                  <a:t>指数（</a:t>
                </a:r>
                <a:r>
                  <a:rPr lang="en-US" altLang="zh-CN" dirty="0" smtClean="0"/>
                  <a:t>DBI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</a:rPr>
                      <m:t>𝐷𝐵𝐼</m:t>
                    </m:r>
                    <m:r>
                      <a:rPr lang="en-US" altLang="zh-CN" i="1">
                        <a:latin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charset="0"/>
                          </a:rPr>
                          <m:t>𝐾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latin typeface="Cambria Math" panose="0204050305040603020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b="0" i="1" smtClean="0">
                                    <a:latin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charset="0"/>
                                  </a:rPr>
                                  <m:t>𝑙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i="1" smtClean="0">
                                    <a:latin typeface="Cambria Math" panose="02040503050406030204" charset="0"/>
                                  </a:rPr>
                                  <m:t>avg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charset="0"/>
                                  </a:rPr>
                                  <m:t>𝑎𝑣𝑔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  <m:t>𝑐𝑒𝑛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  <m:r>
                          <a:rPr lang="en-US" altLang="zh-CN" i="1">
                            <a:latin typeface="Cambria Math" panose="02040503050406030204" charset="0"/>
                          </a:rPr>
                          <m:t>,          </m:t>
                        </m:r>
                        <m:r>
                          <a:rPr lang="en-US" altLang="zh-CN" i="1">
                            <a:latin typeface="Cambria Math" panose="02040503050406030204" charset="0"/>
                          </a:rPr>
                          <m:t>𝐷𝐵𝐼</m:t>
                        </m:r>
                        <m:r>
                          <a:rPr lang="en-US" altLang="zh-CN" i="1">
                            <a:latin typeface="Cambria Math" panose="02040503050406030204" charset="0"/>
                          </a:rPr>
                          <m:t>↓,  聚类质量↑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903605" lvl="1" indent="-446405"/>
                <a:endParaRPr lang="en-US" altLang="zh-CN" dirty="0" smtClean="0"/>
              </a:p>
              <a:p>
                <a:pPr marL="446405" indent="-446405"/>
                <a:r>
                  <a:rPr lang="en-US" altLang="zh-CN" dirty="0" smtClean="0"/>
                  <a:t>Dunn </a:t>
                </a:r>
                <a:r>
                  <a:rPr lang="zh-CN" altLang="en-US" dirty="0" smtClean="0"/>
                  <a:t>指数（</a:t>
                </a:r>
                <a:r>
                  <a:rPr lang="en-US" altLang="zh-CN" dirty="0" smtClean="0"/>
                  <a:t>DI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</a:rPr>
                      <m:t>𝐷𝐼</m:t>
                    </m:r>
                    <m:r>
                      <a:rPr lang="en-US" altLang="zh-CN" i="1">
                        <a:latin typeface="Cambria Math" panose="02040503050406030204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≤</m:t>
                            </m:r>
                            <m:r>
                              <a:rPr lang="en-US" altLang="zh-CN" b="0" i="1" smtClean="0">
                                <a:latin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&lt;</m:t>
                            </m:r>
                            <m:r>
                              <a:rPr lang="en-US" altLang="zh-CN" b="0" i="1" smtClean="0">
                                <a:latin typeface="Cambria Math" panose="02040503050406030204" charset="0"/>
                              </a:rPr>
                              <m:t>𝑙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</a:rPr>
                              <m:t>≤</m:t>
                            </m:r>
                            <m:r>
                              <a:rPr lang="en-US" altLang="zh-CN" b="0" i="1" smtClean="0">
                                <a:latin typeface="Cambria Math" panose="02040503050406030204" charset="0"/>
                              </a:rPr>
                              <m:t>𝐾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𝑚𝑖𝑛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  <m:t>≤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</a:rPr>
                                      <m:t>≤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charset="0"/>
                                      </a:rPr>
                                      <m:t>𝐾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charset="0"/>
                                  </a:rPr>
                                  <m:t>𝑑𝑖𝑎𝑚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altLang="zh-CN" i="1">
                            <a:latin typeface="Cambria Math" panose="02040503050406030204" charset="0"/>
                          </a:rPr>
                          <m:t>,              </m:t>
                        </m:r>
                        <m:r>
                          <a:rPr lang="en-US" altLang="zh-CN" i="1">
                            <a:latin typeface="Cambria Math" panose="02040503050406030204" charset="0"/>
                          </a:rPr>
                          <m:t>𝐷𝐼</m:t>
                        </m:r>
                        <m:r>
                          <a:rPr lang="en-US" altLang="zh-CN" i="1">
                            <a:latin typeface="Cambria Math" panose="02040503050406030204" charset="0"/>
                          </a:rPr>
                          <m:t>↑,  聚类质量↑</m:t>
                        </m:r>
                      </m:e>
                    </m:func>
                  </m:oMath>
                </a14:m>
                <a:endParaRPr kumimoji="1"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内部评价指标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388586" y="1626709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簇内距离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簇间距离</a:t>
            </a:r>
            <a:endParaRPr kumimoji="1" lang="zh-CN" altLang="en-US" sz="24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7718" y="3995554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最小簇间距离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最大簇的半径</a:t>
            </a:r>
            <a:endParaRPr kumimoji="1" lang="zh-CN" altLang="en-US" sz="24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752465" cy="5419292"/>
              </a:xfrm>
            </p:spPr>
            <p:txBody>
              <a:bodyPr>
                <a:normAutofit lnSpcReduction="10000"/>
              </a:bodyPr>
              <a:lstStyle/>
              <a:p>
                <a:pPr marL="446405" indent="-446405"/>
                <a:r>
                  <a:rPr lang="en-US" altLang="zh-CN" dirty="0" smtClean="0"/>
                  <a:t>Calinski-Harabaz </a:t>
                </a:r>
                <a:r>
                  <a:rPr lang="en-US" altLang="zh-CN" dirty="0"/>
                  <a:t>Index </a:t>
                </a:r>
                <a:r>
                  <a:rPr lang="en-US" altLang="zh-CN" dirty="0" smtClean="0"/>
                  <a:t>(CHI)</a:t>
                </a:r>
                <a:endParaRPr lang="en-US" altLang="zh-CN" dirty="0" smtClean="0"/>
              </a:p>
              <a:p>
                <a:pPr marL="446405" indent="-446405"/>
                <a:endParaRPr lang="en-US" altLang="zh-CN" dirty="0"/>
              </a:p>
              <a:p>
                <a:pPr marL="446405" indent="-446405"/>
                <a:endParaRPr lang="en-US" altLang="zh-CN" dirty="0"/>
              </a:p>
              <a:p>
                <a:pPr marL="903605" lvl="1" indent="-446405"/>
                <a:r>
                  <a:rPr lang="zh-CN" altLang="en-US" sz="2800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charset="0"/>
                      </a:rPr>
                      <m:t>𝐖</m:t>
                    </m:r>
                  </m:oMath>
                </a14:m>
                <a:r>
                  <a:rPr lang="zh-CN" altLang="en-US" sz="2800" dirty="0" smtClean="0">
                    <a:latin typeface="Cambria Math" panose="02040503050406030204" charset="0"/>
                  </a:rPr>
                  <a:t>为簇内散度矩阵：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charset="0"/>
                      </a:rPr>
                      <m:t>𝐖</m:t>
                    </m:r>
                    <m:r>
                      <a:rPr lang="en-US" altLang="zh-CN" sz="2800" b="0" i="0" smtClean="0">
                        <a:latin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latin typeface="Cambria Math" panose="02040503050406030204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800" i="1" smtClean="0">
                                <a:latin typeface="Cambria Math" panose="0204050305040603020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altLang="zh-CN" sz="2800" i="1">
                                <a:latin typeface="Cambria Math" panose="02040503050406030204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charset="0"/>
                                    <a:ea typeface="Cambria Math" panose="02040503050406030204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/>
                                    <a:ea typeface="Cambria Math" panose="02040503050406030204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charset="0"/>
                                    <a:ea typeface="Cambria Math" panose="02040503050406030204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2800" b="0" i="1" smtClean="0">
                                <a:latin typeface="Cambria Math" panose="0204050305040603020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800" b="1" dirty="0"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>
                                        <a:latin typeface="Cambria Math" panose="02040503050406030204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2800" b="1" dirty="0">
                                        <a:latin typeface="Cambria Math" panose="02040503050406030204"/>
                                        <a:cs typeface="Times New Roman" panose="02020603050405020304" pitchFamily="18" charset="0"/>
                                      </a:rPr>
                                      <m:t>𝛍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sz="2800" dirty="0" smtClean="0">
                  <a:latin typeface="Cambria Math" panose="02040503050406030204" charset="0"/>
                </a:endParaRPr>
              </a:p>
              <a:p>
                <a:pPr marL="1818005" lvl="3" indent="-446405"/>
                <a:r>
                  <a:rPr lang="zh-CN" altLang="en-US" sz="2800" dirty="0" smtClean="0">
                    <a:solidFill>
                      <a:srgbClr val="00206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其中</a:t>
                </a:r>
                <a:r>
                  <a:rPr kumimoji="1" lang="zh-CN" altLang="en-US" sz="2800" dirty="0" smtClean="0">
                    <a:solidFill>
                      <a:srgbClr val="00206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簇中心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dirty="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zh-CN" altLang="en-US" sz="2800" dirty="0" smtClean="0">
                    <a:solidFill>
                      <a:srgbClr val="002060"/>
                    </a:solidFill>
                  </a:rPr>
                  <a:t> </a:t>
                </a:r>
                <a:endParaRPr kumimoji="1" lang="en-US" altLang="zh-CN" sz="2800" dirty="0" smtClean="0">
                  <a:solidFill>
                    <a:srgbClr val="002060"/>
                  </a:solidFill>
                </a:endParaRPr>
              </a:p>
              <a:p>
                <a:pPr marL="1818005" lvl="3" indent="-446405"/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𝑇𝑟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solidFill>
                              <a:srgbClr val="002060"/>
                            </a:solidFill>
                            <a:latin typeface="Cambria Math" panose="02040503050406030204" charset="0"/>
                          </a:rPr>
                          <m:t>𝐖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</a:rPr>
                          <m:t>𝑘</m:t>
                        </m:r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ea typeface="Cambria Math" panose="02040503050406030204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ea typeface="Cambria Math" panose="02040503050406030204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Cambria Math" panose="02040503050406030204"/>
                                <a:cs typeface="Times New Roman" panose="02020603050405020304" pitchFamily="18" charset="0"/>
                              </a:rPr>
                              <m:t>𝑑𝑖𝑠𝑡</m:t>
                            </m:r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800" b="1" dirty="0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</a:rPr>
                              <m:t>)</m:t>
                            </m:r>
                            <m:r>
                              <a:rPr lang="en-US" altLang="zh-C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zh-CN" sz="2800" dirty="0" smtClean="0"/>
              </a:p>
              <a:p>
                <a:pPr marL="1818005" lvl="3" indent="-446405"/>
                <a:endParaRPr kumimoji="1" lang="en-US" altLang="zh-CN" sz="2000" dirty="0" smtClean="0"/>
              </a:p>
              <a:p>
                <a:pPr marL="903605" lvl="1" indent="-446405"/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charset="0"/>
                      </a:rPr>
                      <m:t>𝐁</m:t>
                    </m:r>
                  </m:oMath>
                </a14:m>
                <a:r>
                  <a:rPr lang="zh-CN" altLang="en-US" sz="2800" dirty="0" smtClean="0"/>
                  <a:t>为簇间散度矩阵：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charset="0"/>
                      </a:rPr>
                      <m:t>𝐁</m:t>
                    </m:r>
                    <m:r>
                      <a:rPr lang="en-US" altLang="zh-CN" sz="2800" b="0" i="1" smtClean="0">
                        <a:latin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latin typeface="Cambria Math" panose="02040503050406030204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800" b="1" dirty="0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l-GR" altLang="zh-CN" sz="2800" b="1" dirty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800" b="1" dirty="0"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l-GR" altLang="zh-CN" sz="2800" b="1" dirty="0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𝛍</m:t>
                            </m:r>
                            <m:r>
                              <a:rPr lang="en-US" altLang="zh-CN" sz="2800" i="1">
                                <a:latin typeface="Cambria Math" panose="0204050305040603020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 smtClean="0"/>
              </a:p>
              <a:p>
                <a:pPr marL="1818005" lvl="3" indent="-446405">
                  <a:lnSpc>
                    <a:spcPct val="100000"/>
                  </a:lnSpc>
                </a:pPr>
                <a:r>
                  <a:rPr lang="zh-CN" altLang="en-US" sz="2800" dirty="0">
                    <a:solidFill>
                      <a:srgbClr val="00206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l-GR" altLang="zh-CN" sz="2800" dirty="0">
                        <a:solidFill>
                          <a:srgbClr val="00206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𝛍</m:t>
                    </m:r>
                    <m:r>
                      <a:rPr lang="en-US" altLang="zh-CN" sz="2800">
                        <a:solidFill>
                          <a:srgbClr val="00206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</m:ctrlPr>
                      </m:fPr>
                      <m:num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𝑖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=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80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1818005" lvl="3" indent="-446405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206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𝑇𝑟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800" b="1" i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𝐁</m:t>
                        </m:r>
                      </m:e>
                    </m:d>
                    <m:r>
                      <a:rPr lang="en-US" altLang="zh-CN" sz="2800">
                        <a:solidFill>
                          <a:srgbClr val="00206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k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=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K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80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  <m:t>|</m:t>
                            </m:r>
                            <m:r>
                              <a:rPr lang="en-US" altLang="zh-CN" sz="280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|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𝑑𝑖𝑠𝑡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l-GR" altLang="zh-CN" sz="2800" dirty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dirty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,</m:t>
                        </m:r>
                        <m:r>
                          <a:rPr lang="el-GR" altLang="zh-CN" sz="2800" dirty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𝛍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) </m:t>
                        </m:r>
                      </m:e>
                    </m:nary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752465" cy="5419292"/>
              </a:xfrm>
              <a:blipFill rotWithShape="1">
                <a:blip r:embed="rId1"/>
                <a:stretch>
                  <a:fillRect l="-3" t="-6" r="3" b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内部评价指标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410946" y="1773103"/>
                <a:ext cx="10154692" cy="989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𝐶𝐻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𝐼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panose="0204050305040603020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zh-C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𝑇𝑟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𝐁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𝑇𝑟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𝐖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  <a:cs typeface="Cambria Math" panose="02040503050406030204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𝑁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𝑀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</a:rPr>
                                <m:t>1</m:t>
                              </m:r>
                            </m:den>
                          </m:f>
                        </m:fName>
                        <m:e>
                          <m:r>
                            <a:rPr lang="zh-CN" alt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，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              </m:t>
                          </m:r>
                          <m: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𝐶𝐻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𝐼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↑,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聚类质量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</a:rPr>
                            <m:t>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46" y="1773103"/>
                <a:ext cx="10154692" cy="989438"/>
              </a:xfrm>
              <a:prstGeom prst="rect">
                <a:avLst/>
              </a:prstGeom>
              <a:blipFill rotWithShape="1">
                <a:blip r:embed="rId2"/>
                <a:stretch>
                  <a:fillRect l="-1" t="-18" r="5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0346347" y="22319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计算快</a:t>
            </a:r>
            <a:endParaRPr kumimoji="1" lang="zh-CN" altLang="en-US" sz="20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zh-CN" altLang="en-US" dirty="0" smtClean="0"/>
                  <a:t>对于其中的一个样本点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记：</a:t>
                </a:r>
                <a:endParaRPr lang="zh-CN" alt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charset="0"/>
                      </a:rPr>
                      <m:t> </m:t>
                    </m:r>
                    <m:r>
                      <a:rPr lang="en-US" altLang="zh-CN" sz="2800" i="1" dirty="0" smtClean="0">
                        <a:latin typeface="Cambria Math" panose="02040503050406030204" charset="0"/>
                      </a:rPr>
                      <m:t>𝑎</m:t>
                    </m:r>
                    <m:r>
                      <a:rPr lang="en-US" altLang="zh-CN" sz="2800" i="1" dirty="0" smtClean="0">
                        <a:latin typeface="Cambria Math" panose="02040503050406030204" charset="0"/>
                      </a:rPr>
                      <m:t>(</m:t>
                    </m:r>
                    <m:r>
                      <a:rPr lang="en-US" altLang="zh-CN" sz="2800" i="1" dirty="0" err="1">
                        <a:latin typeface="Cambria Math" panose="02040503050406030204" charset="0"/>
                      </a:rPr>
                      <m:t>𝑖</m:t>
                    </m:r>
                    <m:r>
                      <a:rPr lang="en-US" altLang="zh-CN" sz="2800" i="1" dirty="0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：</a:t>
                </a:r>
                <a:r>
                  <a:rPr lang="en-US" altLang="zh-CN" sz="2800" dirty="0"/>
                  <a:t> </a:t>
                </a:r>
                <a:r>
                  <a:rPr lang="zh-CN" altLang="en-US" sz="2800" dirty="0" smtClean="0"/>
                  <a:t>样本</a:t>
                </a:r>
                <a:r>
                  <a:rPr lang="zh-CN" altLang="en-US" sz="2800" dirty="0"/>
                  <a:t>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到与其所属簇中其它点的平均</a:t>
                </a:r>
                <a:r>
                  <a:rPr lang="zh-CN" altLang="en-US" sz="2800" dirty="0" smtClean="0"/>
                  <a:t>距离 </a:t>
                </a:r>
                <a:endParaRPr lang="en-US" altLang="zh-CN" sz="2800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zh-CN" altLang="en-US" sz="2800" b="0" i="1" smtClean="0">
                        <a:latin typeface="Cambria Math" panose="02040503050406030204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800" i="1" smtClean="0">
                            <a:latin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latin typeface="Cambria Math" panose="02040503050406030204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zh-CN" altLang="en-US" sz="2800" dirty="0" smtClean="0"/>
                  <a:t>：</a:t>
                </a:r>
                <a:r>
                  <a:rPr lang="zh-CN" altLang="en-US" sz="2800" dirty="0"/>
                  <a:t>样本点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到</a:t>
                </a:r>
                <a:r>
                  <a:rPr lang="zh-CN" altLang="en-US" sz="2800" dirty="0" smtClean="0"/>
                  <a:t>其他簇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9"/>
                      </m:rPr>
                      <a:rPr lang="en-US" altLang="zh-CN" sz="2800" i="1">
                        <a:latin typeface="Cambria Math" panose="02040503050406030204"/>
                        <a:ea typeface="Cambria Math" panose="02040503050406030204"/>
                        <a:cs typeface="Times New Roman" panose="02020603050405020304" pitchFamily="18" charset="0"/>
                      </a:rPr>
                      <m:t>∉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ea typeface="Cambria Math" panose="02040503050406030204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charset="0"/>
                            <a:ea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800" dirty="0" smtClean="0"/>
                  <a:t>内</a:t>
                </a:r>
                <a:r>
                  <a:rPr lang="zh-CN" altLang="en-US" sz="2800" dirty="0"/>
                  <a:t>所有点的平均距离</a:t>
                </a:r>
                <a:endParaRPr lang="en-US" altLang="zh-CN" sz="2800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charset="0"/>
                      </a:rPr>
                      <m:t> </m:t>
                    </m:r>
                    <m:r>
                      <a:rPr lang="en-US" altLang="zh-CN" sz="2800" b="0" i="1" dirty="0" smtClean="0">
                        <a:latin typeface="Cambria Math" panose="02040503050406030204" charset="0"/>
                      </a:rPr>
                      <m:t>𝑏</m:t>
                    </m:r>
                    <m:r>
                      <a:rPr lang="en-US" altLang="zh-CN" sz="2800" i="1" dirty="0">
                        <a:latin typeface="Cambria Math" panose="02040503050406030204" charset="0"/>
                      </a:rPr>
                      <m:t>(</m:t>
                    </m:r>
                    <m:r>
                      <a:rPr lang="en-US" altLang="zh-CN" sz="2800" i="1" dirty="0" err="1">
                        <a:latin typeface="Cambria Math" panose="02040503050406030204" charset="0"/>
                      </a:rPr>
                      <m:t>𝑖</m:t>
                    </m:r>
                    <m:r>
                      <a:rPr lang="en-US" altLang="zh-CN" sz="2800" i="1" dirty="0">
                        <a:latin typeface="Cambria Math" panose="02040503050406030204" charset="0"/>
                      </a:rPr>
                      <m:t>) </m:t>
                    </m:r>
                  </m:oMath>
                </a14:m>
                <a:r>
                  <a:rPr lang="zh-CN" altLang="en-US" sz="2800" dirty="0"/>
                  <a:t>：</a:t>
                </a:r>
                <a:r>
                  <a:rPr lang="en-US" altLang="zh-CN" sz="2800" dirty="0"/>
                  <a:t> </a:t>
                </a:r>
                <a:r>
                  <a:rPr lang="zh-CN" altLang="en-US" sz="2800" dirty="0"/>
                  <a:t>所有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>
                            <a:latin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zh-CN" altLang="en-US" sz="2800" dirty="0"/>
                  <a:t>的最小值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zh-CN" altLang="en-US" dirty="0"/>
                  <a:t>则样本点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charset="0"/>
                      </a:rPr>
                      <m:t>𝑖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轮廓宽度为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charset="0"/>
                      </a:rPr>
                      <m:t>𝑠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 panose="02040503050406030204" charset="0"/>
                          </a:rPr>
                          <m:t>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i="1" dirty="0" err="1">
                                <a:latin typeface="Cambria Math" panose="02040503050406030204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charset="0"/>
                          </a:rPr>
                          <m:t>𝑎</m:t>
                        </m:r>
                        <m:r>
                          <a:rPr lang="en-US" altLang="zh-CN" i="1" dirty="0">
                            <a:latin typeface="Cambria Math" panose="02040503050406030204" charset="0"/>
                          </a:rPr>
                          <m:t>(</m:t>
                        </m:r>
                        <m:r>
                          <a:rPr lang="en-US" altLang="zh-CN" i="1" dirty="0" err="1">
                            <a:latin typeface="Cambria Math" panose="02040503050406030204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charset="0"/>
                          </a:rPr>
                          <m:t>max</m:t>
                        </m:r>
                        <m:r>
                          <a:rPr lang="en-US" altLang="zh-CN" b="0" i="1" dirty="0" smtClean="0">
                            <a:latin typeface="Cambria Math" panose="02040503050406030204" charset="0"/>
                          </a:rPr>
                          <m:t>⁡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 err="1">
                                    <a:latin typeface="Cambria Math" panose="02040503050406030204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i="1" dirty="0">
                                <a:latin typeface="Cambria Math" panose="02040503050406030204" charset="0"/>
                              </a:rPr>
                              <m:t>,</m:t>
                            </m:r>
                            <m:r>
                              <a:rPr lang="en-US" altLang="zh-CN" i="1" dirty="0">
                                <a:latin typeface="Cambria Math" panose="02040503050406030204" charset="0"/>
                              </a:rPr>
                              <m:t>𝑏</m:t>
                            </m:r>
                            <m:r>
                              <a:rPr lang="en-US" altLang="zh-CN" i="1" dirty="0">
                                <a:latin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 dirty="0" err="1">
                                <a:latin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panose="02040503050406030204" charset="0"/>
                              </a:rPr>
                              <m:t>)</m:t>
                            </m:r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平均</a:t>
                </a:r>
                <a:r>
                  <a:rPr lang="fr-FR" altLang="zh-CN" dirty="0"/>
                  <a:t>Silhouette</a:t>
                </a:r>
                <a:r>
                  <a:rPr lang="zh-CN" altLang="en-US" dirty="0"/>
                  <a:t>值为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charset="0"/>
                      </a:rPr>
                      <m:t>𝑆𝐼</m:t>
                    </m:r>
                    <m:r>
                      <a:rPr lang="en-US" altLang="zh-CN" b="0" i="0" dirty="0" smtClean="0">
                        <a:latin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b="0" i="1" dirty="0" smtClean="0">
                            <a:latin typeface="Cambria Math" panose="0204050305040603020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panose="02040503050406030204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charset="0"/>
                          </a:rPr>
                          <m:t>𝑁</m:t>
                        </m:r>
                      </m:sup>
                      <m:e>
                        <m:r>
                          <a:rPr lang="en-US" altLang="zh-CN" i="1" dirty="0">
                            <a:latin typeface="Cambria Math" panose="02040503050406030204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i="1" dirty="0" err="1">
                                <a:latin typeface="Cambria Math" panose="02040503050406030204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Silhouette index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9212817" y="4450189"/>
                <a:ext cx="2734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𝑆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𝐼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↑,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聚类质量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↑</m:t>
                      </m:r>
                    </m:oMath>
                  </m:oMathPara>
                </a14:m>
                <a:endParaRPr lang="zh-CN" altLang="en-US" sz="28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817" y="4450189"/>
                <a:ext cx="2734916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9" t="-21" r="-2430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 noChangeArrowheads="1"/>
          </p:cNvSpPr>
          <p:nvPr>
            <p:ph type="title"/>
          </p:nvPr>
        </p:nvSpPr>
        <p:spPr>
          <a:ln>
            <a:miter/>
          </a:ln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700" cap="none" spc="-11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90466" name="内容占位符 2"/>
          <p:cNvSpPr>
            <a:spLocks noGrp="1"/>
          </p:cNvSpPr>
          <p:nvPr>
            <p:ph idx="1"/>
          </p:nvPr>
        </p:nvSpPr>
        <p:spPr>
          <a:xfrm>
            <a:off x="598488" y="1282700"/>
            <a:ext cx="10806112" cy="4610100"/>
          </a:xfrm>
        </p:spPr>
        <p:txBody>
          <a:bodyPr wrap="square" lIns="91440" tIns="45720" rIns="91440" bIns="45720" anchor="t"/>
          <a:p>
            <a:pPr marL="0" indent="0" eaLnBrk="1" hangingPunct="1">
              <a:buSzPct val="60000"/>
              <a:buNone/>
            </a:pPr>
            <a:r>
              <a:rPr lang="zh-CN" altLang="en-US" kern="1200" dirty="0">
                <a:latin typeface="+mn-ea"/>
                <a:ea typeface="+mn-ea"/>
                <a:cs typeface="+mn-cs"/>
              </a:rPr>
              <a:t>聚类主要有以下三种算法：</a:t>
            </a:r>
            <a:endParaRPr lang="zh-CN" altLang="en-US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190467" name="Freeform 31"/>
          <p:cNvSpPr/>
          <p:nvPr/>
        </p:nvSpPr>
        <p:spPr>
          <a:xfrm>
            <a:off x="3698875" y="4470400"/>
            <a:ext cx="3048000" cy="990600"/>
          </a:xfrm>
          <a:custGeom>
            <a:avLst/>
            <a:gdLst/>
            <a:ahLst/>
            <a:cxnLst>
              <a:cxn ang="0">
                <a:pos x="3048000" y="990600"/>
              </a:cxn>
              <a:cxn ang="0">
                <a:pos x="135990" y="198696"/>
              </a:cxn>
              <a:cxn ang="0">
                <a:pos x="2727640" y="0"/>
              </a:cxn>
              <a:cxn ang="0">
                <a:pos x="3048000" y="990600"/>
              </a:cxn>
            </a:cxnLst>
            <a:pathLst>
              <a:path w="2331" h="688">
                <a:moveTo>
                  <a:pt x="2331" y="688"/>
                </a:moveTo>
                <a:cubicBezTo>
                  <a:pt x="2331" y="688"/>
                  <a:pt x="208" y="159"/>
                  <a:pt x="104" y="138"/>
                </a:cubicBezTo>
                <a:cubicBezTo>
                  <a:pt x="0" y="118"/>
                  <a:pt x="2086" y="0"/>
                  <a:pt x="2086" y="0"/>
                </a:cubicBezTo>
                <a:lnTo>
                  <a:pt x="2331" y="688"/>
                </a:lnTo>
                <a:close/>
              </a:path>
            </a:pathLst>
          </a:custGeom>
          <a:gradFill rotWithShape="1">
            <a:gsLst>
              <a:gs pos="0">
                <a:srgbClr val="666666">
                  <a:alpha val="0"/>
                </a:srgbClr>
              </a:gs>
              <a:gs pos="100000">
                <a:srgbClr val="4A4A4A">
                  <a:alpha val="5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90468" name="Group 39"/>
          <p:cNvGrpSpPr/>
          <p:nvPr/>
        </p:nvGrpSpPr>
        <p:grpSpPr>
          <a:xfrm>
            <a:off x="5997575" y="1574800"/>
            <a:ext cx="3994150" cy="1501775"/>
            <a:chOff x="152" y="759"/>
            <a:chExt cx="2516" cy="946"/>
          </a:xfrm>
        </p:grpSpPr>
        <p:sp>
          <p:nvSpPr>
            <p:cNvPr id="190469" name="Freeform 40"/>
            <p:cNvSpPr/>
            <p:nvPr/>
          </p:nvSpPr>
          <p:spPr>
            <a:xfrm>
              <a:off x="152" y="759"/>
              <a:ext cx="434" cy="882"/>
            </a:xfrm>
            <a:custGeom>
              <a:avLst/>
              <a:gdLst/>
              <a:ahLst/>
              <a:cxnLst>
                <a:cxn ang="0">
                  <a:pos x="0" y="296"/>
                </a:cxn>
                <a:cxn ang="0">
                  <a:pos x="0" y="882"/>
                </a:cxn>
                <a:cxn ang="0">
                  <a:pos x="434" y="752"/>
                </a:cxn>
                <a:cxn ang="0">
                  <a:pos x="434" y="0"/>
                </a:cxn>
                <a:cxn ang="0">
                  <a:pos x="0" y="296"/>
                </a:cxn>
              </a:cxnLst>
              <a:pathLst>
                <a:path w="120" h="244">
                  <a:moveTo>
                    <a:pt x="0" y="82"/>
                  </a:moveTo>
                  <a:lnTo>
                    <a:pt x="0" y="244"/>
                  </a:lnTo>
                  <a:lnTo>
                    <a:pt x="120" y="208"/>
                  </a:lnTo>
                  <a:lnTo>
                    <a:pt x="120" y="0"/>
                  </a:lnTo>
                  <a:lnTo>
                    <a:pt x="0" y="82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89998"/>
                  </a:srgbClr>
                </a:gs>
                <a:gs pos="100000">
                  <a:srgbClr val="68A2E1">
                    <a:alpha val="89998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70" name="Freeform 41"/>
            <p:cNvSpPr/>
            <p:nvPr/>
          </p:nvSpPr>
          <p:spPr>
            <a:xfrm>
              <a:off x="585" y="759"/>
              <a:ext cx="2083" cy="9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52"/>
                </a:cxn>
                <a:cxn ang="0">
                  <a:pos x="2083" y="918"/>
                </a:cxn>
                <a:cxn ang="0">
                  <a:pos x="2083" y="448"/>
                </a:cxn>
                <a:cxn ang="0">
                  <a:pos x="0" y="0"/>
                </a:cxn>
              </a:cxnLst>
              <a:pathLst>
                <a:path w="576" h="254">
                  <a:moveTo>
                    <a:pt x="0" y="0"/>
                  </a:moveTo>
                  <a:lnTo>
                    <a:pt x="0" y="208"/>
                  </a:lnTo>
                  <a:lnTo>
                    <a:pt x="576" y="254"/>
                  </a:lnTo>
                  <a:lnTo>
                    <a:pt x="576" y="124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70000"/>
                  </a:srgbClr>
                </a:gs>
                <a:gs pos="100000">
                  <a:srgbClr val="68A2E1">
                    <a:alpha val="7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71" name="Freeform 42"/>
            <p:cNvSpPr/>
            <p:nvPr/>
          </p:nvSpPr>
          <p:spPr>
            <a:xfrm>
              <a:off x="152" y="759"/>
              <a:ext cx="2509" cy="578"/>
            </a:xfrm>
            <a:custGeom>
              <a:avLst/>
              <a:gdLst/>
              <a:ahLst/>
              <a:cxnLst>
                <a:cxn ang="0">
                  <a:pos x="1844" y="578"/>
                </a:cxn>
                <a:cxn ang="0">
                  <a:pos x="1844" y="578"/>
                </a:cxn>
                <a:cxn ang="0">
                  <a:pos x="2509" y="455"/>
                </a:cxn>
                <a:cxn ang="0">
                  <a:pos x="2509" y="448"/>
                </a:cxn>
                <a:cxn ang="0">
                  <a:pos x="427" y="0"/>
                </a:cxn>
                <a:cxn ang="0">
                  <a:pos x="0" y="296"/>
                </a:cxn>
                <a:cxn ang="0">
                  <a:pos x="1837" y="578"/>
                </a:cxn>
                <a:cxn ang="0">
                  <a:pos x="1844" y="578"/>
                </a:cxn>
              </a:cxnLst>
              <a:pathLst>
                <a:path w="694" h="160">
                  <a:moveTo>
                    <a:pt x="510" y="160"/>
                  </a:moveTo>
                  <a:lnTo>
                    <a:pt x="510" y="160"/>
                  </a:lnTo>
                  <a:lnTo>
                    <a:pt x="694" y="126"/>
                  </a:lnTo>
                  <a:lnTo>
                    <a:pt x="694" y="124"/>
                  </a:lnTo>
                  <a:lnTo>
                    <a:pt x="118" y="0"/>
                  </a:lnTo>
                  <a:lnTo>
                    <a:pt x="0" y="82"/>
                  </a:lnTo>
                  <a:lnTo>
                    <a:pt x="508" y="160"/>
                  </a:lnTo>
                  <a:lnTo>
                    <a:pt x="510" y="160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89998"/>
                  </a:srgbClr>
                </a:gs>
                <a:gs pos="100000">
                  <a:srgbClr val="68A2E1">
                    <a:alpha val="89998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72" name="Freeform 43"/>
            <p:cNvSpPr/>
            <p:nvPr/>
          </p:nvSpPr>
          <p:spPr>
            <a:xfrm>
              <a:off x="1998" y="1212"/>
              <a:ext cx="665" cy="470"/>
            </a:xfrm>
            <a:custGeom>
              <a:avLst/>
              <a:gdLst/>
              <a:ahLst/>
              <a:cxnLst>
                <a:cxn ang="0">
                  <a:pos x="665" y="0"/>
                </a:cxn>
                <a:cxn ang="0">
                  <a:pos x="0" y="123"/>
                </a:cxn>
                <a:cxn ang="0">
                  <a:pos x="0" y="412"/>
                </a:cxn>
                <a:cxn ang="0">
                  <a:pos x="665" y="470"/>
                </a:cxn>
                <a:cxn ang="0">
                  <a:pos x="665" y="0"/>
                </a:cxn>
              </a:cxnLst>
              <a:pathLst>
                <a:path w="184" h="130">
                  <a:moveTo>
                    <a:pt x="184" y="0"/>
                  </a:moveTo>
                  <a:lnTo>
                    <a:pt x="0" y="34"/>
                  </a:lnTo>
                  <a:lnTo>
                    <a:pt x="0" y="114"/>
                  </a:lnTo>
                  <a:lnTo>
                    <a:pt x="184" y="130"/>
                  </a:lnTo>
                  <a:lnTo>
                    <a:pt x="18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70000"/>
                  </a:srgbClr>
                </a:gs>
                <a:gs pos="100000">
                  <a:srgbClr val="68A2E1">
                    <a:alpha val="7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73" name="Freeform 44"/>
            <p:cNvSpPr/>
            <p:nvPr/>
          </p:nvSpPr>
          <p:spPr>
            <a:xfrm>
              <a:off x="152" y="1510"/>
              <a:ext cx="2495" cy="195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434" y="0"/>
                </a:cxn>
                <a:cxn ang="0">
                  <a:pos x="1859" y="108"/>
                </a:cxn>
                <a:cxn ang="0">
                  <a:pos x="2495" y="166"/>
                </a:cxn>
                <a:cxn ang="0">
                  <a:pos x="1851" y="195"/>
                </a:cxn>
                <a:cxn ang="0">
                  <a:pos x="0" y="130"/>
                </a:cxn>
              </a:cxnLst>
              <a:pathLst>
                <a:path w="690" h="54">
                  <a:moveTo>
                    <a:pt x="0" y="36"/>
                  </a:moveTo>
                  <a:lnTo>
                    <a:pt x="120" y="0"/>
                  </a:lnTo>
                  <a:lnTo>
                    <a:pt x="514" y="30"/>
                  </a:lnTo>
                  <a:lnTo>
                    <a:pt x="690" y="46"/>
                  </a:lnTo>
                  <a:lnTo>
                    <a:pt x="512" y="54"/>
                  </a:lnTo>
                  <a:lnTo>
                    <a:pt x="0" y="36"/>
                  </a:lnTo>
                  <a:close/>
                </a:path>
              </a:pathLst>
            </a:custGeom>
            <a:gradFill rotWithShape="1">
              <a:gsLst>
                <a:gs pos="0">
                  <a:srgbClr val="002D52"/>
                </a:gs>
                <a:gs pos="100000">
                  <a:srgbClr val="0061B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90474" name="Group 45"/>
          <p:cNvGrpSpPr/>
          <p:nvPr/>
        </p:nvGrpSpPr>
        <p:grpSpPr>
          <a:xfrm>
            <a:off x="5980113" y="3932238"/>
            <a:ext cx="4022725" cy="1157287"/>
            <a:chOff x="390" y="2070"/>
            <a:chExt cx="2534" cy="729"/>
          </a:xfrm>
        </p:grpSpPr>
        <p:sp>
          <p:nvSpPr>
            <p:cNvPr id="190475" name="Freeform 46"/>
            <p:cNvSpPr/>
            <p:nvPr/>
          </p:nvSpPr>
          <p:spPr>
            <a:xfrm>
              <a:off x="390" y="2073"/>
              <a:ext cx="456" cy="726"/>
            </a:xfrm>
            <a:custGeom>
              <a:avLst/>
              <a:gdLst/>
              <a:ahLst/>
              <a:cxnLst>
                <a:cxn ang="0">
                  <a:pos x="449" y="0"/>
                </a:cxn>
                <a:cxn ang="0">
                  <a:pos x="0" y="119"/>
                </a:cxn>
                <a:cxn ang="0">
                  <a:pos x="0" y="683"/>
                </a:cxn>
                <a:cxn ang="0">
                  <a:pos x="456" y="726"/>
                </a:cxn>
                <a:cxn ang="0">
                  <a:pos x="456" y="0"/>
                </a:cxn>
                <a:cxn ang="0">
                  <a:pos x="449" y="0"/>
                </a:cxn>
              </a:cxnLst>
              <a:pathLst>
                <a:path w="126" h="201">
                  <a:moveTo>
                    <a:pt x="124" y="0"/>
                  </a:moveTo>
                  <a:lnTo>
                    <a:pt x="0" y="33"/>
                  </a:lnTo>
                  <a:lnTo>
                    <a:pt x="0" y="189"/>
                  </a:lnTo>
                  <a:lnTo>
                    <a:pt x="126" y="201"/>
                  </a:lnTo>
                  <a:lnTo>
                    <a:pt x="126" y="0"/>
                  </a:lnTo>
                  <a:lnTo>
                    <a:pt x="12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89998"/>
                  </a:srgbClr>
                </a:gs>
                <a:gs pos="100000">
                  <a:srgbClr val="68A2E1">
                    <a:alpha val="89998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76" name="Freeform 47"/>
            <p:cNvSpPr/>
            <p:nvPr/>
          </p:nvSpPr>
          <p:spPr>
            <a:xfrm>
              <a:off x="846" y="2073"/>
              <a:ext cx="2075" cy="726"/>
            </a:xfrm>
            <a:custGeom>
              <a:avLst/>
              <a:gdLst/>
              <a:ahLst/>
              <a:cxnLst>
                <a:cxn ang="0">
                  <a:pos x="2075" y="163"/>
                </a:cxn>
                <a:cxn ang="0">
                  <a:pos x="0" y="0"/>
                </a:cxn>
                <a:cxn ang="0">
                  <a:pos x="0" y="726"/>
                </a:cxn>
                <a:cxn ang="0">
                  <a:pos x="2075" y="668"/>
                </a:cxn>
                <a:cxn ang="0">
                  <a:pos x="2075" y="163"/>
                </a:cxn>
              </a:cxnLst>
              <a:pathLst>
                <a:path w="574" h="201">
                  <a:moveTo>
                    <a:pt x="574" y="45"/>
                  </a:moveTo>
                  <a:lnTo>
                    <a:pt x="0" y="0"/>
                  </a:lnTo>
                  <a:lnTo>
                    <a:pt x="0" y="201"/>
                  </a:lnTo>
                  <a:lnTo>
                    <a:pt x="574" y="185"/>
                  </a:lnTo>
                  <a:lnTo>
                    <a:pt x="574" y="45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70000"/>
                  </a:srgbClr>
                </a:gs>
                <a:gs pos="100000">
                  <a:srgbClr val="68A2E1">
                    <a:alpha val="7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77" name="Freeform 48"/>
            <p:cNvSpPr/>
            <p:nvPr/>
          </p:nvSpPr>
          <p:spPr>
            <a:xfrm>
              <a:off x="404" y="2070"/>
              <a:ext cx="2481" cy="220"/>
            </a:xfrm>
            <a:custGeom>
              <a:avLst/>
              <a:gdLst/>
              <a:ahLst/>
              <a:cxnLst>
                <a:cxn ang="0">
                  <a:pos x="1866" y="220"/>
                </a:cxn>
                <a:cxn ang="0">
                  <a:pos x="2481" y="162"/>
                </a:cxn>
                <a:cxn ang="0">
                  <a:pos x="441" y="0"/>
                </a:cxn>
                <a:cxn ang="0">
                  <a:pos x="0" y="119"/>
                </a:cxn>
                <a:cxn ang="0">
                  <a:pos x="1859" y="220"/>
                </a:cxn>
                <a:cxn ang="0">
                  <a:pos x="1866" y="220"/>
                </a:cxn>
              </a:cxnLst>
              <a:pathLst>
                <a:path w="686" h="61">
                  <a:moveTo>
                    <a:pt x="516" y="61"/>
                  </a:moveTo>
                  <a:lnTo>
                    <a:pt x="686" y="45"/>
                  </a:lnTo>
                  <a:lnTo>
                    <a:pt x="122" y="0"/>
                  </a:lnTo>
                  <a:lnTo>
                    <a:pt x="0" y="33"/>
                  </a:lnTo>
                  <a:lnTo>
                    <a:pt x="514" y="61"/>
                  </a:lnTo>
                  <a:lnTo>
                    <a:pt x="516" y="61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89998"/>
                  </a:srgbClr>
                </a:gs>
                <a:gs pos="100000">
                  <a:srgbClr val="68A2E1">
                    <a:alpha val="89998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78" name="Freeform 49"/>
            <p:cNvSpPr/>
            <p:nvPr/>
          </p:nvSpPr>
          <p:spPr>
            <a:xfrm>
              <a:off x="2266" y="2229"/>
              <a:ext cx="658" cy="506"/>
            </a:xfrm>
            <a:custGeom>
              <a:avLst/>
              <a:gdLst/>
              <a:ahLst/>
              <a:cxnLst>
                <a:cxn ang="0">
                  <a:pos x="651" y="7"/>
                </a:cxn>
                <a:cxn ang="0">
                  <a:pos x="615" y="0"/>
                </a:cxn>
                <a:cxn ang="0">
                  <a:pos x="0" y="58"/>
                </a:cxn>
                <a:cxn ang="0">
                  <a:pos x="0" y="455"/>
                </a:cxn>
                <a:cxn ang="0">
                  <a:pos x="0" y="463"/>
                </a:cxn>
                <a:cxn ang="0">
                  <a:pos x="644" y="506"/>
                </a:cxn>
                <a:cxn ang="0">
                  <a:pos x="658" y="506"/>
                </a:cxn>
                <a:cxn ang="0">
                  <a:pos x="651" y="7"/>
                </a:cxn>
              </a:cxnLst>
              <a:pathLst>
                <a:path w="182" h="140">
                  <a:moveTo>
                    <a:pt x="180" y="2"/>
                  </a:moveTo>
                  <a:lnTo>
                    <a:pt x="170" y="0"/>
                  </a:lnTo>
                  <a:lnTo>
                    <a:pt x="0" y="16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178" y="140"/>
                  </a:lnTo>
                  <a:lnTo>
                    <a:pt x="182" y="140"/>
                  </a:lnTo>
                  <a:lnTo>
                    <a:pt x="180" y="2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70000"/>
                  </a:srgbClr>
                </a:gs>
                <a:gs pos="100000">
                  <a:srgbClr val="68A2E1">
                    <a:alpha val="7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79" name="Freeform 50"/>
            <p:cNvSpPr/>
            <p:nvPr/>
          </p:nvSpPr>
          <p:spPr>
            <a:xfrm>
              <a:off x="2270" y="2290"/>
              <a:ext cx="4" cy="398"/>
            </a:xfrm>
            <a:custGeom>
              <a:avLst/>
              <a:gdLst/>
              <a:ahLst/>
              <a:cxnLst>
                <a:cxn ang="0">
                  <a:pos x="0" y="398"/>
                </a:cxn>
                <a:cxn ang="0">
                  <a:pos x="0" y="398"/>
                </a:cxn>
                <a:cxn ang="0">
                  <a:pos x="0" y="0"/>
                </a:cxn>
                <a:cxn ang="0">
                  <a:pos x="0" y="398"/>
                </a:cxn>
              </a:cxnLst>
              <a:pathLst>
                <a:path w="4" h="110">
                  <a:moveTo>
                    <a:pt x="0" y="110"/>
                  </a:moveTo>
                  <a:lnTo>
                    <a:pt x="0" y="110"/>
                  </a:lnTo>
                  <a:lnTo>
                    <a:pt x="0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02020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80" name="Freeform 51"/>
            <p:cNvSpPr/>
            <p:nvPr/>
          </p:nvSpPr>
          <p:spPr>
            <a:xfrm>
              <a:off x="393" y="2694"/>
              <a:ext cx="2517" cy="101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456" y="101"/>
                </a:cxn>
                <a:cxn ang="0">
                  <a:pos x="2517" y="43"/>
                </a:cxn>
                <a:cxn ang="0">
                  <a:pos x="1873" y="0"/>
                </a:cxn>
                <a:cxn ang="0">
                  <a:pos x="0" y="58"/>
                </a:cxn>
              </a:cxnLst>
              <a:pathLst>
                <a:path w="696" h="28">
                  <a:moveTo>
                    <a:pt x="0" y="16"/>
                  </a:moveTo>
                  <a:lnTo>
                    <a:pt x="126" y="28"/>
                  </a:lnTo>
                  <a:lnTo>
                    <a:pt x="696" y="12"/>
                  </a:lnTo>
                  <a:lnTo>
                    <a:pt x="518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rgbClr val="002D52"/>
                </a:gs>
                <a:gs pos="100000">
                  <a:srgbClr val="0061B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90481" name="Group 45"/>
          <p:cNvGrpSpPr/>
          <p:nvPr/>
        </p:nvGrpSpPr>
        <p:grpSpPr>
          <a:xfrm>
            <a:off x="5989638" y="2946400"/>
            <a:ext cx="4022725" cy="1157288"/>
            <a:chOff x="390" y="2070"/>
            <a:chExt cx="2534" cy="729"/>
          </a:xfrm>
        </p:grpSpPr>
        <p:sp>
          <p:nvSpPr>
            <p:cNvPr id="190482" name="Freeform 46"/>
            <p:cNvSpPr/>
            <p:nvPr/>
          </p:nvSpPr>
          <p:spPr>
            <a:xfrm>
              <a:off x="390" y="2073"/>
              <a:ext cx="456" cy="726"/>
            </a:xfrm>
            <a:custGeom>
              <a:avLst/>
              <a:gdLst/>
              <a:ahLst/>
              <a:cxnLst>
                <a:cxn ang="0">
                  <a:pos x="449" y="0"/>
                </a:cxn>
                <a:cxn ang="0">
                  <a:pos x="0" y="119"/>
                </a:cxn>
                <a:cxn ang="0">
                  <a:pos x="0" y="683"/>
                </a:cxn>
                <a:cxn ang="0">
                  <a:pos x="456" y="726"/>
                </a:cxn>
                <a:cxn ang="0">
                  <a:pos x="456" y="0"/>
                </a:cxn>
                <a:cxn ang="0">
                  <a:pos x="449" y="0"/>
                </a:cxn>
              </a:cxnLst>
              <a:pathLst>
                <a:path w="126" h="201">
                  <a:moveTo>
                    <a:pt x="124" y="0"/>
                  </a:moveTo>
                  <a:lnTo>
                    <a:pt x="0" y="33"/>
                  </a:lnTo>
                  <a:lnTo>
                    <a:pt x="0" y="189"/>
                  </a:lnTo>
                  <a:lnTo>
                    <a:pt x="126" y="201"/>
                  </a:lnTo>
                  <a:lnTo>
                    <a:pt x="126" y="0"/>
                  </a:lnTo>
                  <a:lnTo>
                    <a:pt x="12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89998"/>
                  </a:srgbClr>
                </a:gs>
                <a:gs pos="100000">
                  <a:srgbClr val="68A2E1">
                    <a:alpha val="89998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83" name="Freeform 47"/>
            <p:cNvSpPr/>
            <p:nvPr/>
          </p:nvSpPr>
          <p:spPr>
            <a:xfrm>
              <a:off x="846" y="2073"/>
              <a:ext cx="2075" cy="726"/>
            </a:xfrm>
            <a:custGeom>
              <a:avLst/>
              <a:gdLst/>
              <a:ahLst/>
              <a:cxnLst>
                <a:cxn ang="0">
                  <a:pos x="2075" y="163"/>
                </a:cxn>
                <a:cxn ang="0">
                  <a:pos x="0" y="0"/>
                </a:cxn>
                <a:cxn ang="0">
                  <a:pos x="0" y="726"/>
                </a:cxn>
                <a:cxn ang="0">
                  <a:pos x="2075" y="668"/>
                </a:cxn>
                <a:cxn ang="0">
                  <a:pos x="2075" y="163"/>
                </a:cxn>
              </a:cxnLst>
              <a:pathLst>
                <a:path w="574" h="201">
                  <a:moveTo>
                    <a:pt x="574" y="45"/>
                  </a:moveTo>
                  <a:lnTo>
                    <a:pt x="0" y="0"/>
                  </a:lnTo>
                  <a:lnTo>
                    <a:pt x="0" y="201"/>
                  </a:lnTo>
                  <a:lnTo>
                    <a:pt x="574" y="185"/>
                  </a:lnTo>
                  <a:lnTo>
                    <a:pt x="574" y="45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70000"/>
                  </a:srgbClr>
                </a:gs>
                <a:gs pos="100000">
                  <a:srgbClr val="68A2E1">
                    <a:alpha val="7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84" name="Freeform 48"/>
            <p:cNvSpPr/>
            <p:nvPr/>
          </p:nvSpPr>
          <p:spPr>
            <a:xfrm>
              <a:off x="404" y="2070"/>
              <a:ext cx="2481" cy="220"/>
            </a:xfrm>
            <a:custGeom>
              <a:avLst/>
              <a:gdLst/>
              <a:ahLst/>
              <a:cxnLst>
                <a:cxn ang="0">
                  <a:pos x="1866" y="220"/>
                </a:cxn>
                <a:cxn ang="0">
                  <a:pos x="2481" y="162"/>
                </a:cxn>
                <a:cxn ang="0">
                  <a:pos x="441" y="0"/>
                </a:cxn>
                <a:cxn ang="0">
                  <a:pos x="0" y="119"/>
                </a:cxn>
                <a:cxn ang="0">
                  <a:pos x="1859" y="220"/>
                </a:cxn>
                <a:cxn ang="0">
                  <a:pos x="1866" y="220"/>
                </a:cxn>
              </a:cxnLst>
              <a:pathLst>
                <a:path w="686" h="61">
                  <a:moveTo>
                    <a:pt x="516" y="61"/>
                  </a:moveTo>
                  <a:lnTo>
                    <a:pt x="686" y="45"/>
                  </a:lnTo>
                  <a:lnTo>
                    <a:pt x="122" y="0"/>
                  </a:lnTo>
                  <a:lnTo>
                    <a:pt x="0" y="33"/>
                  </a:lnTo>
                  <a:lnTo>
                    <a:pt x="514" y="61"/>
                  </a:lnTo>
                  <a:lnTo>
                    <a:pt x="516" y="61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89998"/>
                  </a:srgbClr>
                </a:gs>
                <a:gs pos="100000">
                  <a:srgbClr val="68A2E1">
                    <a:alpha val="89998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85" name="Freeform 49"/>
            <p:cNvSpPr/>
            <p:nvPr/>
          </p:nvSpPr>
          <p:spPr>
            <a:xfrm>
              <a:off x="2266" y="2229"/>
              <a:ext cx="658" cy="506"/>
            </a:xfrm>
            <a:custGeom>
              <a:avLst/>
              <a:gdLst/>
              <a:ahLst/>
              <a:cxnLst>
                <a:cxn ang="0">
                  <a:pos x="651" y="7"/>
                </a:cxn>
                <a:cxn ang="0">
                  <a:pos x="615" y="0"/>
                </a:cxn>
                <a:cxn ang="0">
                  <a:pos x="0" y="58"/>
                </a:cxn>
                <a:cxn ang="0">
                  <a:pos x="0" y="455"/>
                </a:cxn>
                <a:cxn ang="0">
                  <a:pos x="0" y="463"/>
                </a:cxn>
                <a:cxn ang="0">
                  <a:pos x="644" y="506"/>
                </a:cxn>
                <a:cxn ang="0">
                  <a:pos x="658" y="506"/>
                </a:cxn>
                <a:cxn ang="0">
                  <a:pos x="651" y="7"/>
                </a:cxn>
              </a:cxnLst>
              <a:pathLst>
                <a:path w="182" h="140">
                  <a:moveTo>
                    <a:pt x="180" y="2"/>
                  </a:moveTo>
                  <a:lnTo>
                    <a:pt x="170" y="0"/>
                  </a:lnTo>
                  <a:lnTo>
                    <a:pt x="0" y="16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178" y="140"/>
                  </a:lnTo>
                  <a:lnTo>
                    <a:pt x="182" y="140"/>
                  </a:lnTo>
                  <a:lnTo>
                    <a:pt x="180" y="2"/>
                  </a:lnTo>
                  <a:close/>
                </a:path>
              </a:pathLst>
            </a:custGeom>
            <a:gradFill rotWithShape="1">
              <a:gsLst>
                <a:gs pos="0">
                  <a:srgbClr val="0061B2">
                    <a:alpha val="70000"/>
                  </a:srgbClr>
                </a:gs>
                <a:gs pos="100000">
                  <a:srgbClr val="68A2E1">
                    <a:alpha val="7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86" name="Freeform 50"/>
            <p:cNvSpPr/>
            <p:nvPr/>
          </p:nvSpPr>
          <p:spPr>
            <a:xfrm>
              <a:off x="2270" y="2290"/>
              <a:ext cx="4" cy="398"/>
            </a:xfrm>
            <a:custGeom>
              <a:avLst/>
              <a:gdLst/>
              <a:ahLst/>
              <a:cxnLst>
                <a:cxn ang="0">
                  <a:pos x="0" y="398"/>
                </a:cxn>
                <a:cxn ang="0">
                  <a:pos x="0" y="398"/>
                </a:cxn>
                <a:cxn ang="0">
                  <a:pos x="0" y="0"/>
                </a:cxn>
                <a:cxn ang="0">
                  <a:pos x="0" y="398"/>
                </a:cxn>
              </a:cxnLst>
              <a:pathLst>
                <a:path w="4" h="110">
                  <a:moveTo>
                    <a:pt x="0" y="110"/>
                  </a:moveTo>
                  <a:lnTo>
                    <a:pt x="0" y="110"/>
                  </a:lnTo>
                  <a:lnTo>
                    <a:pt x="0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02020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0487" name="Freeform 51"/>
            <p:cNvSpPr/>
            <p:nvPr/>
          </p:nvSpPr>
          <p:spPr>
            <a:xfrm>
              <a:off x="393" y="2694"/>
              <a:ext cx="2517" cy="101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456" y="101"/>
                </a:cxn>
                <a:cxn ang="0">
                  <a:pos x="2517" y="43"/>
                </a:cxn>
                <a:cxn ang="0">
                  <a:pos x="1873" y="0"/>
                </a:cxn>
                <a:cxn ang="0">
                  <a:pos x="0" y="58"/>
                </a:cxn>
              </a:cxnLst>
              <a:pathLst>
                <a:path w="696" h="28">
                  <a:moveTo>
                    <a:pt x="0" y="16"/>
                  </a:moveTo>
                  <a:lnTo>
                    <a:pt x="126" y="28"/>
                  </a:lnTo>
                  <a:lnTo>
                    <a:pt x="696" y="12"/>
                  </a:lnTo>
                  <a:lnTo>
                    <a:pt x="518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rgbClr val="002D52"/>
                </a:gs>
                <a:gs pos="100000">
                  <a:srgbClr val="0061B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4" name="Line 52"/>
          <p:cNvSpPr>
            <a:spLocks noChangeShapeType="1"/>
          </p:cNvSpPr>
          <p:nvPr/>
        </p:nvSpPr>
        <p:spPr bwMode="auto">
          <a:xfrm>
            <a:off x="2022475" y="2387600"/>
            <a:ext cx="4197350" cy="6350"/>
          </a:xfrm>
          <a:prstGeom prst="line">
            <a:avLst/>
          </a:prstGeom>
          <a:noFill/>
          <a:ln w="12700">
            <a:solidFill>
              <a:srgbClr val="0875F8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6" name="Line 54"/>
          <p:cNvSpPr>
            <a:spLocks noChangeShapeType="1"/>
          </p:cNvSpPr>
          <p:nvPr/>
        </p:nvSpPr>
        <p:spPr bwMode="auto">
          <a:xfrm>
            <a:off x="2022475" y="3479800"/>
            <a:ext cx="4229100" cy="0"/>
          </a:xfrm>
          <a:prstGeom prst="line">
            <a:avLst/>
          </a:prstGeom>
          <a:noFill/>
          <a:ln w="12700">
            <a:solidFill>
              <a:srgbClr val="0875F8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90490" name="Line 56"/>
          <p:cNvSpPr/>
          <p:nvPr/>
        </p:nvSpPr>
        <p:spPr>
          <a:xfrm>
            <a:off x="2022475" y="4635500"/>
            <a:ext cx="4238625" cy="0"/>
          </a:xfrm>
          <a:prstGeom prst="line">
            <a:avLst/>
          </a:prstGeom>
          <a:ln w="12700" cap="flat" cmpd="sng">
            <a:solidFill>
              <a:srgbClr val="969696"/>
            </a:solidFill>
            <a:prstDash val="solid"/>
            <a:round/>
            <a:headEnd type="none" w="med" len="med"/>
            <a:tailEnd type="oval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0491" name="文本框 1"/>
          <p:cNvSpPr txBox="1"/>
          <p:nvPr/>
        </p:nvSpPr>
        <p:spPr>
          <a:xfrm>
            <a:off x="2214563" y="1982788"/>
            <a:ext cx="3101975" cy="4508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k均值聚类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0492" name="文本框 2"/>
          <p:cNvSpPr txBox="1"/>
          <p:nvPr/>
        </p:nvSpPr>
        <p:spPr>
          <a:xfrm>
            <a:off x="2538413" y="3076575"/>
            <a:ext cx="2454275" cy="4508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凝聚聚类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0493" name="文本框 3"/>
          <p:cNvSpPr txBox="1"/>
          <p:nvPr/>
        </p:nvSpPr>
        <p:spPr>
          <a:xfrm>
            <a:off x="2836863" y="4184650"/>
            <a:ext cx="1855787" cy="4508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DBSCAN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0494" name="文本框 4"/>
          <p:cNvSpPr txBox="1"/>
          <p:nvPr/>
        </p:nvSpPr>
        <p:spPr>
          <a:xfrm rot="180000">
            <a:off x="6259513" y="2093913"/>
            <a:ext cx="3416300" cy="649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最简单也最常用的聚类算法之一。它试图找到代表数据特定区域的簇中心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0495" name="文本框 5"/>
          <p:cNvSpPr txBox="1"/>
          <p:nvPr/>
        </p:nvSpPr>
        <p:spPr>
          <a:xfrm>
            <a:off x="6461125" y="3243263"/>
            <a:ext cx="3416300" cy="371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许多基于相同原则构建的聚类算法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0496" name="文本框 6"/>
          <p:cNvSpPr txBox="1"/>
          <p:nvPr/>
        </p:nvSpPr>
        <p:spPr>
          <a:xfrm>
            <a:off x="6461125" y="4400550"/>
            <a:ext cx="3416300" cy="371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具有噪声的基于密度的空间聚类应用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ircl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Outline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364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距离度量函数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聚类性能评价指标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5800" lvl="2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b="1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200" b="1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均值聚类（</a:t>
            </a:r>
            <a:r>
              <a:rPr lang="en-US" altLang="zh-CN" sz="2200" b="1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lang="zh-CN" altLang="en-US" sz="2200" b="1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2200" b="1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层次聚类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基于密度的聚类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810396" cy="5710237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问题：给定</a:t>
                </a:r>
                <a14:m>
                  <m:oMath xmlns:m="http://schemas.openxmlformats.org/officeDocument/2006/math">
                    <m:r>
                      <a:rPr kumimoji="1" lang="en-US" altLang="zh-CN" sz="4400" i="1" dirty="0" smtClean="0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个样本点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44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44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44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b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  <m:r>
                      <a:rPr lang="zh-CN" altLang="en-US" sz="4400" b="0" i="0" smtClean="0">
                        <a:solidFill>
                          <a:srgbClr val="00206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进行聚类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输入：数据 </a:t>
                </a:r>
                <a14:m>
                  <m:oMath xmlns:m="http://schemas.openxmlformats.org/officeDocument/2006/math">
                    <m:r>
                      <a:rPr kumimoji="1" lang="zh-CN" altLang="en-US" sz="4400" i="1" smtClean="0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𝒟</m:t>
                    </m:r>
                    <m:r>
                      <a:rPr kumimoji="1" lang="en-US" altLang="zh-CN" sz="4400" b="0" i="1" smtClean="0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44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4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44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44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CN" sz="44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，簇数目为</a:t>
                </a:r>
                <a14:m>
                  <m:oMath xmlns:m="http://schemas.openxmlformats.org/officeDocument/2006/math">
                    <m:r>
                      <a:rPr kumimoji="1" lang="en-US" altLang="zh-CN" sz="4400" i="1" dirty="0" smtClean="0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𝐾</m:t>
                    </m:r>
                  </m:oMath>
                </a14:m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4400" spc="-5" dirty="0" smtClean="0">
                    <a:latin typeface="Times New Roman" panose="02020603050405020304"/>
                    <a:cs typeface="Times New Roman" panose="02020603050405020304"/>
                  </a:rPr>
                  <a:t>==============================================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随机选择</a:t>
                </a:r>
                <a14:m>
                  <m:oMath xmlns:m="http://schemas.openxmlformats.org/officeDocument/2006/math">
                    <m:r>
                      <a:rPr kumimoji="1" lang="en-US" altLang="zh-CN" sz="4400" i="1" dirty="0" smtClean="0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𝐾</m:t>
                    </m:r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个种子数据点</a:t>
                </a: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(seeds)</a:t>
                </a: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作为</a:t>
                </a:r>
                <a14:m>
                  <m:oMath xmlns:m="http://schemas.openxmlformats.org/officeDocument/2006/math">
                    <m:r>
                      <a:rPr kumimoji="1" lang="en-US" altLang="zh-CN" sz="4400" i="1" dirty="0" smtClean="0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𝐾</m:t>
                    </m:r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个簇的中心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repeat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   </a:t>
                </a: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4400" b="1" i="1" smtClean="0">
                        <a:solidFill>
                          <a:srgbClr val="002060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kumimoji="1" lang="zh-CN" altLang="en-US" sz="4400" i="1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𝒟</m:t>
                    </m:r>
                  </m:oMath>
                </a14:m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 do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kumimoji="1" lang="zh-CN" altLang="en-US" sz="4400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sz="4400" dirty="0">
                    <a:solidFill>
                      <a:srgbClr val="002060"/>
                    </a:solidFill>
                  </a:rPr>
                  <a:t>	</a:t>
                </a:r>
                <a:r>
                  <a:rPr kumimoji="1" lang="zh-CN" altLang="en-US" sz="4400" dirty="0">
                    <a:solidFill>
                      <a:srgbClr val="002060"/>
                    </a:solidFill>
                  </a:rPr>
                  <a:t> </a:t>
                </a: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  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与每一个簇中心的距离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kumimoji="1" lang="zh-CN" altLang="en-US" sz="4400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	</a:t>
                </a: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   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指配到距离最近的簇中心</a:t>
                </a:r>
                <a:endParaRPr kumimoji="1" lang="en-US" altLang="zh-CN" sz="4400" dirty="0">
                  <a:solidFill>
                    <a:srgbClr val="00206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   </a:t>
                </a: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end for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kumimoji="1" lang="zh-CN" altLang="en-US" sz="4400" dirty="0">
                    <a:solidFill>
                      <a:srgbClr val="002060"/>
                    </a:solidFill>
                  </a:rPr>
                  <a:t> </a:t>
                </a: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  用当前的簇内点重新计算</a:t>
                </a:r>
                <a14:m>
                  <m:oMath xmlns:m="http://schemas.openxmlformats.org/officeDocument/2006/math">
                    <m:r>
                      <a:rPr kumimoji="1" lang="en-US" altLang="zh-CN" sz="4400" i="1" dirty="0" smtClean="0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𝐾</m:t>
                    </m:r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个簇中心位置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until</a:t>
                </a: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当前簇中心未更新 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spc="-5" dirty="0" smtClean="0">
                    <a:latin typeface="Times New Roman" panose="02020603050405020304"/>
                    <a:cs typeface="Times New Roman" panose="02020603050405020304"/>
                  </a:rPr>
                  <a:t>==============================================</a:t>
                </a:r>
                <a:endParaRPr lang="en-US" altLang="zh-CN" sz="2000" dirty="0">
                  <a:latin typeface="Times New Roman" panose="02020603050405020304"/>
                  <a:cs typeface="Times New Roman" panose="02020603050405020304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810396" cy="5710237"/>
              </a:xfrm>
              <a:blipFill rotWithShape="1">
                <a:blip r:embed="rId1"/>
                <a:stretch>
                  <a:fillRect l="-3" t="-6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K</a:t>
            </a:r>
            <a:r>
              <a:rPr kumimoji="1" lang="zh-CN" altLang="en-US" dirty="0" smtClean="0"/>
              <a:t>均值聚类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K</a:t>
            </a:r>
            <a:r>
              <a:rPr kumimoji="1" lang="zh-CN" altLang="en-US" dirty="0" smtClean="0"/>
              <a:t>均值聚类运行示意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1513048" y="1037405"/>
            <a:ext cx="9492811" cy="5710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8" y="1147763"/>
                <a:ext cx="11561762" cy="538062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600" dirty="0" smtClean="0">
                    <a:solidFill>
                      <a:srgbClr val="002060"/>
                    </a:solidFill>
                  </a:rPr>
                  <a:t>K</a:t>
                </a: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均值聚类：基于划分的聚类方法</a:t>
                </a:r>
                <a:endParaRPr kumimoji="1" lang="en-US" altLang="zh-CN" sz="26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10000"/>
                  </a:lnSpc>
                  <a:buAutoNum type="arabicPeriod"/>
                </a:pP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如何表示簇？</a:t>
                </a:r>
                <a:endParaRPr kumimoji="1" lang="en-US" altLang="zh-CN" sz="2600" dirty="0" smtClean="0">
                  <a:solidFill>
                    <a:srgbClr val="002060"/>
                  </a:solidFill>
                </a:endParaRPr>
              </a:p>
              <a:p>
                <a:pPr marL="514350" lvl="1" indent="-342900">
                  <a:lnSpc>
                    <a:spcPct val="110000"/>
                  </a:lnSpc>
                </a:pP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每个簇都用其质心（</a:t>
                </a:r>
                <a:r>
                  <a:rPr kumimoji="1" lang="en-US" altLang="zh-CN" sz="2600" dirty="0" smtClean="0">
                    <a:solidFill>
                      <a:srgbClr val="002060"/>
                    </a:solidFill>
                  </a:rPr>
                  <a:t>centroid</a:t>
                </a: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）或原型（</a:t>
                </a:r>
                <a:r>
                  <a:rPr kumimoji="1" lang="en-US" altLang="zh-CN" sz="2600" dirty="0" smtClean="0">
                    <a:solidFill>
                      <a:srgbClr val="002060"/>
                    </a:solidFill>
                  </a:rPr>
                  <a:t>prototype</a:t>
                </a: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600" b="1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表示</a:t>
                </a:r>
                <a:endParaRPr kumimoji="1" lang="en-US" altLang="zh-CN" sz="2600" dirty="0" smtClean="0">
                  <a:solidFill>
                    <a:srgbClr val="002060"/>
                  </a:solidFill>
                </a:endParaRPr>
              </a:p>
              <a:p>
                <a:pPr marL="514350" lvl="1" indent="-342900">
                  <a:lnSpc>
                    <a:spcPct val="110000"/>
                  </a:lnSpc>
                </a:pPr>
                <a:endParaRPr kumimoji="1" lang="en-US" altLang="zh-CN" sz="2000" dirty="0" smtClean="0">
                  <a:solidFill>
                    <a:srgbClr val="00206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CN" sz="2600" dirty="0" smtClean="0">
                    <a:solidFill>
                      <a:srgbClr val="002060"/>
                    </a:solidFill>
                  </a:rPr>
                  <a:t>2.</a:t>
                </a: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 如何划分节点？</a:t>
                </a:r>
                <a:endParaRPr kumimoji="1" lang="en-US" altLang="zh-CN" sz="2600" dirty="0" smtClean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sz="2600" dirty="0" smtClean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使用欧式距离进行距离度量</m:t>
                    </m:r>
                  </m:oMath>
                </a14:m>
                <a:endParaRPr kumimoji="1" lang="en-US" altLang="zh-CN" sz="2600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sz="2600" dirty="0" smtClean="0">
                    <a:solidFill>
                      <a:srgbClr val="002060"/>
                    </a:solidFill>
                    <a:latin typeface="Cambria Math" panose="02040503050406030204" charset="0"/>
                    <a:cs typeface="Times New Roman" panose="02020603050405020304" pitchFamily="18" charset="0"/>
                  </a:rPr>
                  <a:t> 每个节点都划分到最近的那个质心的簇中</a:t>
                </a:r>
                <a:endParaRPr lang="en-US" altLang="zh-CN" sz="2600" dirty="0" smtClean="0">
                  <a:solidFill>
                    <a:srgbClr val="002060"/>
                  </a:solidFill>
                  <a:latin typeface="Cambria Math" panose="0204050305040603020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600" b="0" i="0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600" b="0" i="0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600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 为从属度，指示</a:t>
                </a:r>
                <a14:m>
                  <m:oMath xmlns:m="http://schemas.openxmlformats.org/officeDocument/2006/math">
                    <m:r>
                      <a:rPr kumimoji="1" lang="zh-CN" altLang="en-US" sz="2600" i="1" dirty="0" smtClean="0">
                        <a:solidFill>
                          <a:srgbClr val="00206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样本</m:t>
                    </m:r>
                    <m:sSub>
                      <m:sSubPr>
                        <m:ctrlP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600" i="1" smtClean="0">
                        <a:solidFill>
                          <a:srgbClr val="00206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是否属于</m:t>
                    </m:r>
                    <m:r>
                      <a:rPr lang="zh-CN" altLang="en-US" sz="2600" b="0" i="1" smtClean="0">
                        <a:solidFill>
                          <a:srgbClr val="00206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簇</m:t>
                    </m:r>
                    <m:r>
                      <a:rPr lang="en-US" altLang="zh-CN" sz="2600" b="0" i="1" smtClean="0">
                        <a:solidFill>
                          <a:srgbClr val="00206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zh-CN" altLang="en-US" sz="2600" b="0" i="1" smtClean="0">
                        <a:solidFill>
                          <a:srgbClr val="00206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，且</m:t>
                    </m:r>
                  </m:oMath>
                </a14:m>
                <a:r>
                  <a:rPr lang="zh-CN" altLang="en-US" sz="2600" dirty="0" smtClean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6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60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600" b="0" i="0" smtClean="0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60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600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600" b="0" i="0" smtClean="0">
                        <a:solidFill>
                          <a:srgbClr val="00206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kumimoji="1" lang="zh-CN" altLang="en-US" sz="1600" dirty="0" smtClean="0">
                    <a:solidFill>
                      <a:srgbClr val="002060"/>
                    </a:solidFill>
                  </a:rPr>
                  <a:t>（</a:t>
                </a:r>
                <a:r>
                  <a:rPr kumimoji="1" lang="zh-CN" altLang="en-US" sz="1600" dirty="0">
                    <a:solidFill>
                      <a:srgbClr val="002060"/>
                    </a:solidFill>
                  </a:rPr>
                  <a:t>每个样本点属于且仅属于一个类</a:t>
                </a:r>
                <a:r>
                  <a:rPr kumimoji="1" lang="zh-CN" altLang="en-US" sz="1600" dirty="0" smtClean="0">
                    <a:solidFill>
                      <a:srgbClr val="002060"/>
                    </a:solidFill>
                  </a:rPr>
                  <a:t>）</a:t>
                </a:r>
                <a:endParaRPr kumimoji="1" lang="en-US" altLang="zh-CN" sz="1600" dirty="0" smtClean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endParaRPr lang="en-US" altLang="zh-CN" sz="1600" dirty="0" smtClean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4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损失函数：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400">
                        <a:solidFill>
                          <a:srgbClr val="002060"/>
                        </a:solidFill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40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>
                                    <a:solidFill>
                                      <a:srgbClr val="002060"/>
                                    </a:solidFill>
                                    <a:latin typeface="Cambria Math" panose="02040503050406030204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nary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4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400" b="1" i="1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rgbClr val="002060"/>
                                </a:solidFill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，平方误差和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(SSE)</a:t>
                </a:r>
                <a:endParaRPr kumimoji="1"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8" y="1147763"/>
                <a:ext cx="11561762" cy="5380628"/>
              </a:xfrm>
              <a:blipFill rotWithShape="1">
                <a:blip r:embed="rId1"/>
                <a:stretch>
                  <a:fillRect l="-3" t="-6" b="-3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115640" cy="443650"/>
          </a:xfrm>
        </p:spPr>
        <p:txBody>
          <a:bodyPr/>
          <a:lstStyle/>
          <a:p>
            <a:r>
              <a:rPr kumimoji="1" lang="en-US" altLang="zh-CN" dirty="0"/>
              <a:t>K</a:t>
            </a:r>
            <a:r>
              <a:rPr kumimoji="1" lang="zh-CN" altLang="en-US" dirty="0"/>
              <a:t>均值聚</a:t>
            </a:r>
            <a:r>
              <a:rPr kumimoji="1" lang="zh-CN" altLang="en-US" dirty="0" smtClean="0"/>
              <a:t>类的基本假设与优化目标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144540" y="3653411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暗含了对簇的什么假设 </a:t>
            </a:r>
            <a:r>
              <a:rPr kumimoji="1"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6" name="直线箭头连接符 5"/>
          <p:cNvCxnSpPr>
            <a:endCxn id="2" idx="1"/>
          </p:cNvCxnSpPr>
          <p:nvPr/>
        </p:nvCxnSpPr>
        <p:spPr bwMode="auto">
          <a:xfrm flipV="1">
            <a:off x="7293935" y="3838077"/>
            <a:ext cx="850605" cy="39368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线箭头连接符 9"/>
          <p:cNvCxnSpPr/>
          <p:nvPr/>
        </p:nvCxnSpPr>
        <p:spPr bwMode="auto">
          <a:xfrm flipV="1">
            <a:off x="6411119" y="3930410"/>
            <a:ext cx="1733421" cy="19314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scikit-learn中，通过KMeans进行对象的新建，并传入算法参数进行参数设置。</a:t>
            </a:r>
            <a:endParaRPr lang="zh-CN" altLang="en-US"/>
          </a:p>
          <a:p>
            <a:r>
              <a:rPr lang="zh-CN" altLang="en-US"/>
              <a:t>    传参详解</a:t>
            </a:r>
            <a:endParaRPr lang="zh-CN" altLang="en-US"/>
          </a:p>
          <a:p>
            <a:r>
              <a:rPr lang="zh-CN" altLang="en-US"/>
              <a:t>    1、</a:t>
            </a:r>
            <a:r>
              <a:rPr lang="zh-CN" altLang="en-US">
                <a:solidFill>
                  <a:srgbClr val="FF0000"/>
                </a:solidFill>
              </a:rPr>
              <a:t>n_clusters</a:t>
            </a:r>
            <a:r>
              <a:rPr lang="zh-CN" altLang="en-US"/>
              <a:t> : 聚类中心数量（开始时需要产生的聚类中心数量），默认为8</a:t>
            </a:r>
            <a:endParaRPr lang="zh-CN" altLang="en-US"/>
          </a:p>
          <a:p>
            <a:r>
              <a:rPr lang="zh-CN" altLang="en-US"/>
              <a:t>    2、</a:t>
            </a:r>
            <a:r>
              <a:rPr lang="zh-CN" altLang="en-US">
                <a:solidFill>
                  <a:srgbClr val="FF0000"/>
                </a:solidFill>
              </a:rPr>
              <a:t>max_iter </a:t>
            </a:r>
            <a:r>
              <a:rPr lang="zh-CN" altLang="en-US"/>
              <a:t>: 算法运行的最大迭代次数，默认300</a:t>
            </a:r>
            <a:endParaRPr lang="zh-CN" altLang="en-US"/>
          </a:p>
          <a:p>
            <a:r>
              <a:rPr lang="zh-CN" altLang="en-US"/>
              <a:t>    3、</a:t>
            </a:r>
            <a:r>
              <a:rPr lang="zh-CN" altLang="en-US">
                <a:solidFill>
                  <a:srgbClr val="FF0000"/>
                </a:solidFill>
              </a:rPr>
              <a:t>tol</a:t>
            </a:r>
            <a:r>
              <a:rPr lang="zh-CN" altLang="en-US"/>
              <a:t>: 容忍的最小误差，当误差小于tol就会退出迭代（算法中会依赖数据本身），默认为1e-4</a:t>
            </a:r>
            <a:endParaRPr lang="zh-CN" altLang="en-US"/>
          </a:p>
          <a:p>
            <a:r>
              <a:rPr lang="zh-CN" altLang="en-US"/>
              <a:t>    4、</a:t>
            </a:r>
            <a:r>
              <a:rPr lang="zh-CN" altLang="en-US">
                <a:solidFill>
                  <a:srgbClr val="FF0000"/>
                </a:solidFill>
              </a:rPr>
              <a:t>n_init</a:t>
            </a:r>
            <a:r>
              <a:rPr lang="zh-CN" altLang="en-US"/>
              <a:t> : k-means算法会随机运行n_init次，最终的结果将是最好的一个聚类结果，默认10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   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58779" y="173038"/>
            <a:ext cx="7115640" cy="4436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>
                <a:sym typeface="+mn-ea"/>
              </a:rPr>
              <a:t>K</a:t>
            </a:r>
            <a:r>
              <a:rPr kumimoji="1">
                <a:sym typeface="+mn-ea"/>
              </a:rPr>
              <a:t>均值聚类的方法和参数</a:t>
            </a:r>
            <a:endParaRPr kumimoji="1" lang="zh-CN" altLang="en-US" dirty="0"/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46835"/>
            <a:ext cx="10972800" cy="4525963"/>
          </a:xfrm>
        </p:spPr>
        <p:txBody>
          <a:bodyPr/>
          <a:p>
            <a:r>
              <a:rPr lang="zh-CN" altLang="en-US" sz="2000">
                <a:sym typeface="+mn-ea"/>
              </a:rPr>
              <a:t>5、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init</a:t>
            </a:r>
            <a:r>
              <a:rPr lang="zh-CN" altLang="en-US" sz="2000">
                <a:sym typeface="+mn-ea"/>
              </a:rPr>
              <a:t> : 聚类中心的初始化方案，有三个选择{'k-means++', 'random' or an ndarray}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       5.1、 '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k-means++</a:t>
            </a:r>
            <a:r>
              <a:rPr lang="zh-CN" altLang="en-US" sz="2000">
                <a:sym typeface="+mn-ea"/>
              </a:rPr>
              <a:t>' : 默认选项，初始化过程如下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        （1）、从输入的数据点集合（要求有k个聚类）中随机选择一个点作为第一个聚类中心；（2）、对于数据集中的每一个点x，计算它与最近聚类中心(指已选择的聚类中心)的距离D(x)；（3）、选择一个新的数据点作为新的聚类中心，选择的原则是：D(x)较大的点，被选取作为聚类中心的概率较大；（4）、重复2和3直到k个聚类中心被选出来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       5.2、'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random</a:t>
            </a:r>
            <a:r>
              <a:rPr lang="zh-CN" altLang="en-US" sz="2000">
                <a:sym typeface="+mn-ea"/>
              </a:rPr>
              <a:t>': 随机选择k个实例作为聚类中心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       5.4、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ndarray</a:t>
            </a:r>
            <a:r>
              <a:rPr lang="zh-CN" altLang="en-US" sz="2000">
                <a:sym typeface="+mn-ea"/>
              </a:rPr>
              <a:t>：如果传入为矩阵（ndarray），则将该矩阵中的每一行作为聚类中心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    6、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algorithm</a:t>
            </a:r>
            <a:r>
              <a:rPr lang="zh-CN" altLang="en-US" sz="2000">
                <a:sym typeface="+mn-ea"/>
              </a:rPr>
              <a:t> :可选的K-means距离计算算法， 可选{"auto", "full" or "elkan",default="auto"}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       6.1"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full</a:t>
            </a:r>
            <a:r>
              <a:rPr lang="zh-CN" altLang="en-US" sz="2000">
                <a:sym typeface="+mn-ea"/>
              </a:rPr>
              <a:t>"：传统的距离计算方式.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       6.2"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elkan</a:t>
            </a:r>
            <a:r>
              <a:rPr lang="zh-CN" altLang="en-US" sz="2000">
                <a:sym typeface="+mn-ea"/>
              </a:rPr>
              <a:t>"：使用三角不等式，效率更高，但是目前不支持稀疏数据。1、计算任意两个聚类中心的距离；2当计算x点应该属于哪个聚类中心时，当发现2*S(x，K1)&lt;S（x，K2）时，根据三角不等式，S（x，K2）&gt;S(x，K1)，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       6.3"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auto</a:t>
            </a:r>
            <a:r>
              <a:rPr lang="zh-CN" altLang="en-US" sz="2000">
                <a:sym typeface="+mn-ea"/>
              </a:rPr>
              <a:t>"：当为稀疏矩阵时，采用full，否则elkan。    </a:t>
            </a:r>
            <a:endParaRPr lang="zh-CN" altLang="en-US" sz="2000"/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58779" y="173038"/>
            <a:ext cx="7115640" cy="4436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>
                <a:sym typeface="+mn-ea"/>
              </a:rPr>
              <a:t>K</a:t>
            </a:r>
            <a:r>
              <a:rPr kumimoji="1">
                <a:sym typeface="+mn-ea"/>
              </a:rPr>
              <a:t>均值聚类的方法和参数</a:t>
            </a:r>
            <a:endParaRPr kumimoji="1" lang="zh-CN" altLang="en-US" dirty="0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原始数据容易获得，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但标注数据昂贵。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zh-CN" altLang="en-US" dirty="0" smtClean="0">
                <a:solidFill>
                  <a:srgbClr val="C00000"/>
                </a:solidFill>
              </a:rPr>
              <a:t> 我们</a:t>
            </a:r>
            <a:r>
              <a:rPr kumimoji="1" lang="zh-CN" altLang="en-US" dirty="0">
                <a:solidFill>
                  <a:srgbClr val="C00000"/>
                </a:solidFill>
              </a:rPr>
              <a:t>缺的不是数据，而是带标签的数据</a:t>
            </a:r>
            <a:r>
              <a:rPr kumimoji="1" lang="zh-CN" altLang="en-US" dirty="0" smtClean="0">
                <a:solidFill>
                  <a:srgbClr val="C00000"/>
                </a:solidFill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降低存储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对高维数据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降噪。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对数据进行探索性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分析（可视化）。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非监督学习通常可作为监督学习的预处理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步骤。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为什么要非监督学习？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548406" y="5626613"/>
            <a:ext cx="9422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alibri" panose="020F0502020204030204" pitchFamily="34" charset="0"/>
              </a:rPr>
              <a:t>Unsupervised learning will bring about the next AI revolution. </a:t>
            </a:r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  <a:latin typeface="Calibri" panose="020F0502020204030204" pitchFamily="34" charset="0"/>
              </a:rPr>
              <a:t>—— Yann </a:t>
            </a:r>
            <a:r>
              <a:rPr lang="en-US" altLang="zh-CN" sz="2800" dirty="0" err="1">
                <a:solidFill>
                  <a:srgbClr val="002060"/>
                </a:solidFill>
                <a:latin typeface="Calibri" panose="020F0502020204030204" pitchFamily="34" charset="0"/>
              </a:rPr>
              <a:t>LeCun</a:t>
            </a:r>
            <a:r>
              <a:rPr lang="en-US" altLang="zh-CN" sz="2800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US" altLang="zh-CN" sz="2800" dirty="0">
              <a:solidFill>
                <a:srgbClr val="00206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sym typeface="+mn-ea"/>
              </a:rPr>
              <a:t>7、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precompute_distances</a:t>
            </a:r>
            <a:r>
              <a:rPr lang="zh-CN" altLang="en-US" sz="2400">
                <a:sym typeface="+mn-ea"/>
              </a:rPr>
              <a:t> : 是否将数据全部放入内存计算，可选{'auto', True, False}，开启时速度更快但是更耗内存.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       7.1、'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auto</a:t>
            </a:r>
            <a:r>
              <a:rPr lang="zh-CN" altLang="en-US" sz="2400">
                <a:sym typeface="+mn-ea"/>
              </a:rPr>
              <a:t>' : 当n_samples * n_clusters &gt; 12million，不放入内存，否则放入内存，double精度下大概要多用100M的内存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       7.2、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True</a:t>
            </a:r>
            <a:r>
              <a:rPr lang="zh-CN" altLang="en-US" sz="2400">
                <a:sym typeface="+mn-ea"/>
              </a:rPr>
              <a:t> : 进行预计算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       7.3、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False</a:t>
            </a:r>
            <a:r>
              <a:rPr lang="zh-CN" altLang="en-US" sz="2400">
                <a:sym typeface="+mn-ea"/>
              </a:rPr>
              <a:t> : 不进行预计算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    8、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n_jobs</a:t>
            </a:r>
            <a:r>
              <a:rPr lang="zh-CN" altLang="en-US" sz="2400">
                <a:sym typeface="+mn-ea"/>
              </a:rPr>
              <a:t> : 同时进行计算的核数（并发数），n_jobs用于并行计算每个n_init，如果设置为-1，使用所有CPU，若果设置为1，不并行，如果设置小于-1，使用CPU个数+1+n_jobs个CPU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    9、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random_state</a:t>
            </a:r>
            <a:r>
              <a:rPr lang="zh-CN" altLang="en-US" sz="2400">
                <a:sym typeface="+mn-ea"/>
              </a:rPr>
              <a:t> : 用于随机产生中心的随机序列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    10、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verbose</a:t>
            </a:r>
            <a:r>
              <a:rPr lang="zh-CN" altLang="en-US" sz="2400">
                <a:sym typeface="+mn-ea"/>
              </a:rPr>
              <a:t> : 是否输出详细信息，默认为0，bush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    11、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copy_x</a:t>
            </a:r>
            <a:r>
              <a:rPr lang="zh-CN" altLang="en-US" sz="2400">
                <a:sym typeface="+mn-ea"/>
              </a:rPr>
              <a:t> : 是否直接在原矩阵上进行计算。默认为True，会copy一份进行计算。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endParaRPr lang="zh-CN" altLang="en-US" sz="2400"/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58779" y="173038"/>
            <a:ext cx="7115640" cy="4436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dirty="0"/>
              <a:t>K</a:t>
            </a:r>
            <a:r>
              <a:rPr kumimoji="1" lang="zh-CN" altLang="en-US" dirty="0"/>
              <a:t>均值聚</a:t>
            </a:r>
            <a:r>
              <a:rPr kumimoji="1" lang="zh-CN" altLang="en-US" dirty="0" smtClean="0"/>
              <a:t>类的方法和参数</a:t>
            </a:r>
            <a:endParaRPr kumimoji="1" lang="zh-CN" altLang="en-US" dirty="0"/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6887" y="958215"/>
            <a:ext cx="10806287" cy="4609814"/>
          </a:xfrm>
        </p:spPr>
        <p:txBody>
          <a:bodyPr/>
          <a:p>
            <a:pPr marL="0" indent="0">
              <a:buNone/>
            </a:pPr>
            <a:r>
              <a:rPr lang="zh-CN" altLang="en-US" sz="1800"/>
              <a:t>样本  X0    X1</a:t>
            </a:r>
            <a:endParaRPr lang="zh-CN" altLang="en-US" sz="1800"/>
          </a:p>
          <a:p>
            <a:r>
              <a:rPr lang="zh-CN" altLang="en-US" sz="1800"/>
              <a:t>1    7    5</a:t>
            </a:r>
            <a:endParaRPr lang="zh-CN" altLang="en-US" sz="1800"/>
          </a:p>
          <a:p>
            <a:r>
              <a:rPr lang="zh-CN" altLang="en-US" sz="1800"/>
              <a:t>2    5    7</a:t>
            </a:r>
            <a:endParaRPr lang="zh-CN" altLang="en-US" sz="1800"/>
          </a:p>
          <a:p>
            <a:r>
              <a:rPr lang="zh-CN" altLang="en-US" sz="1800"/>
              <a:t>3    7    7</a:t>
            </a:r>
            <a:endParaRPr lang="zh-CN" altLang="en-US" sz="1800"/>
          </a:p>
          <a:p>
            <a:r>
              <a:rPr lang="zh-CN" altLang="en-US" sz="1800"/>
              <a:t>4    3    3</a:t>
            </a:r>
            <a:endParaRPr lang="zh-CN" altLang="en-US" sz="1800"/>
          </a:p>
          <a:p>
            <a:r>
              <a:rPr lang="zh-CN" altLang="en-US" sz="1800"/>
              <a:t>5    4    6</a:t>
            </a:r>
            <a:endParaRPr lang="zh-CN" altLang="en-US" sz="1800"/>
          </a:p>
          <a:p>
            <a:r>
              <a:rPr lang="zh-CN" altLang="en-US" sz="1800"/>
              <a:t>6    1    4</a:t>
            </a:r>
            <a:endParaRPr lang="zh-CN" altLang="en-US" sz="1800"/>
          </a:p>
          <a:p>
            <a:r>
              <a:rPr lang="zh-CN" altLang="en-US" sz="1800"/>
              <a:t>7    0    0</a:t>
            </a:r>
            <a:endParaRPr lang="zh-CN" altLang="en-US" sz="1800"/>
          </a:p>
          <a:p>
            <a:r>
              <a:rPr lang="zh-CN" altLang="en-US" sz="1800"/>
              <a:t>8    2    2</a:t>
            </a:r>
            <a:endParaRPr lang="zh-CN" altLang="en-US" sz="1800"/>
          </a:p>
          <a:p>
            <a:r>
              <a:rPr lang="zh-CN" altLang="en-US" sz="1800"/>
              <a:t>9    8    7</a:t>
            </a:r>
            <a:endParaRPr lang="zh-CN" altLang="en-US" sz="1800"/>
          </a:p>
          <a:p>
            <a:r>
              <a:rPr lang="zh-CN" altLang="en-US" sz="1800"/>
              <a:t>10    6    8</a:t>
            </a:r>
            <a:endParaRPr lang="zh-CN" altLang="en-US" sz="1800"/>
          </a:p>
          <a:p>
            <a:r>
              <a:rPr lang="zh-CN" altLang="en-US" sz="1800"/>
              <a:t>11    5    5</a:t>
            </a:r>
            <a:endParaRPr lang="zh-CN" altLang="en-US" sz="1800"/>
          </a:p>
          <a:p>
            <a:r>
              <a:rPr lang="zh-CN" altLang="en-US" sz="1800"/>
              <a:t>12    3    7</a:t>
            </a:r>
            <a:endParaRPr lang="zh-CN" altLang="en-US" sz="1800"/>
          </a:p>
          <a:p>
            <a:r>
              <a:rPr lang="zh-CN" altLang="en-US" sz="1800"/>
              <a:t>上表有两个解释变量，每个样本有两个特征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66160" y="1152525"/>
            <a:ext cx="7315200" cy="4709160"/>
          </a:xfrm>
          <a:prstGeom prst="rect">
            <a:avLst/>
          </a:prstGeom>
        </p:spPr>
      </p:pic>
      <p:sp>
        <p:nvSpPr>
          <p:cNvPr id="6" name="文本占位符 3"/>
          <p:cNvSpPr>
            <a:spLocks noGrp="1"/>
          </p:cNvSpPr>
          <p:nvPr/>
        </p:nvSpPr>
        <p:spPr>
          <a:xfrm>
            <a:off x="858779" y="173038"/>
            <a:ext cx="7115640" cy="4436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dirty="0"/>
              <a:t>K</a:t>
            </a:r>
            <a:r>
              <a:rPr kumimoji="1" lang="zh-CN" altLang="en-US" dirty="0"/>
              <a:t>均值聚</a:t>
            </a:r>
            <a:r>
              <a:rPr kumimoji="1" lang="zh-CN" altLang="en-US" dirty="0" smtClean="0"/>
              <a:t>类的计算实例</a:t>
            </a:r>
            <a:endParaRPr kumimoji="1" lang="zh-CN" altLang="en-US" dirty="0"/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6105" y="1282065"/>
            <a:ext cx="3987800" cy="3482975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sz="2400"/>
              <a:t>2、随机选取重心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/>
              <a:t>假设K-Means初始化时，随机设定两个重心，将第一个类的重心设置在第</a:t>
            </a:r>
            <a:r>
              <a:rPr lang="zh-CN" altLang="en-US" sz="2400">
                <a:solidFill>
                  <a:srgbClr val="FF0000"/>
                </a:solidFill>
              </a:rPr>
              <a:t>5</a:t>
            </a:r>
            <a:r>
              <a:rPr lang="zh-CN" altLang="en-US" sz="2400"/>
              <a:t>个样本，第二个类的重心设置在第</a:t>
            </a:r>
            <a:r>
              <a:rPr lang="zh-CN" altLang="en-US" sz="2400">
                <a:solidFill>
                  <a:srgbClr val="FF0000"/>
                </a:solidFill>
              </a:rPr>
              <a:t>11</a:t>
            </a:r>
            <a:r>
              <a:rPr lang="zh-CN" altLang="en-US" sz="2400"/>
              <a:t>个样本.那么我们可以把每个实例与两个重心的距离都计算出来，将其分配到最近的类里面。计算结果如右表所示：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82515" y="932180"/>
            <a:ext cx="5739765" cy="5430520"/>
          </a:xfrm>
          <a:prstGeom prst="rect">
            <a:avLst/>
          </a:prstGeom>
        </p:spPr>
      </p:pic>
      <p:sp>
        <p:nvSpPr>
          <p:cNvPr id="6" name="文本占位符 3"/>
          <p:cNvSpPr>
            <a:spLocks noGrp="1"/>
          </p:cNvSpPr>
          <p:nvPr/>
        </p:nvSpPr>
        <p:spPr>
          <a:xfrm>
            <a:off x="858779" y="173038"/>
            <a:ext cx="7115640" cy="4436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dirty="0"/>
              <a:t>K</a:t>
            </a:r>
            <a:r>
              <a:rPr kumimoji="1" lang="zh-CN" altLang="en-US" dirty="0"/>
              <a:t>均值聚</a:t>
            </a:r>
            <a:r>
              <a:rPr kumimoji="1" lang="zh-CN" altLang="en-US" dirty="0" smtClean="0"/>
              <a:t>类的计算实例</a:t>
            </a:r>
            <a:endParaRPr kumimoji="1" lang="zh-CN" altLang="en-US" dirty="0"/>
          </a:p>
        </p:txBody>
      </p:sp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92835"/>
            <a:ext cx="10972800" cy="4525963"/>
          </a:xfrm>
        </p:spPr>
        <p:txBody>
          <a:bodyPr/>
          <a:p>
            <a:r>
              <a:rPr lang="zh-CN" altLang="en-US"/>
              <a:t>新的重心位置和初始聚类结果如下图所示。第一类用X表示，第二类用点表示。重心位置用稍大的点突出显示。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7455" y="2228850"/>
            <a:ext cx="6512560" cy="4486910"/>
          </a:xfrm>
          <a:prstGeom prst="rect">
            <a:avLst/>
          </a:prstGeom>
        </p:spPr>
      </p:pic>
      <p:sp>
        <p:nvSpPr>
          <p:cNvPr id="6" name="文本占位符 3"/>
          <p:cNvSpPr>
            <a:spLocks noGrp="1"/>
          </p:cNvSpPr>
          <p:nvPr/>
        </p:nvSpPr>
        <p:spPr>
          <a:xfrm>
            <a:off x="858779" y="173038"/>
            <a:ext cx="7115640" cy="4436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dirty="0"/>
              <a:t>K</a:t>
            </a:r>
            <a:r>
              <a:rPr kumimoji="1" lang="zh-CN" altLang="en-US" dirty="0"/>
              <a:t>均值聚</a:t>
            </a:r>
            <a:r>
              <a:rPr kumimoji="1" lang="zh-CN" altLang="en-US" dirty="0" smtClean="0"/>
              <a:t>类的计算实例</a:t>
            </a:r>
            <a:endParaRPr kumimoji="1" lang="zh-CN" altLang="en-US" dirty="0"/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6105" y="1393190"/>
            <a:ext cx="4413885" cy="3825240"/>
          </a:xfrm>
        </p:spPr>
        <p:txBody>
          <a:bodyPr/>
          <a:p>
            <a:r>
              <a:rPr lang="zh-CN" altLang="en-US"/>
              <a:t>3、重新计算重心</a:t>
            </a:r>
            <a:endParaRPr lang="zh-CN" altLang="en-US"/>
          </a:p>
          <a:p>
            <a:r>
              <a:rPr lang="zh-CN" altLang="en-US"/>
              <a:t>接下来我们需要重新计算两个类的重心，把重心移动到新位置，并重新计算各个样本与新重心的距离，并根据距离远近为样本重新归类。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2080" y="811530"/>
            <a:ext cx="5775960" cy="5692140"/>
          </a:xfrm>
          <a:prstGeom prst="rect">
            <a:avLst/>
          </a:prstGeom>
        </p:spPr>
      </p:pic>
      <p:sp>
        <p:nvSpPr>
          <p:cNvPr id="6" name="文本占位符 3"/>
          <p:cNvSpPr>
            <a:spLocks noGrp="1"/>
          </p:cNvSpPr>
          <p:nvPr/>
        </p:nvSpPr>
        <p:spPr>
          <a:xfrm>
            <a:off x="858779" y="173038"/>
            <a:ext cx="7115640" cy="4436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dirty="0"/>
              <a:t>K</a:t>
            </a:r>
            <a:r>
              <a:rPr kumimoji="1" lang="zh-CN" altLang="en-US" dirty="0"/>
              <a:t>均值聚</a:t>
            </a:r>
            <a:r>
              <a:rPr kumimoji="1" lang="zh-CN" altLang="en-US" dirty="0" smtClean="0"/>
              <a:t>类的计算实例</a:t>
            </a:r>
            <a:endParaRPr kumimoji="1" lang="zh-CN" altLang="en-US" dirty="0"/>
          </a:p>
        </p:txBody>
      </p:sp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635" y="1252220"/>
            <a:ext cx="6836410" cy="4610100"/>
          </a:xfrm>
          <a:prstGeom prst="rect">
            <a:avLst/>
          </a:prstGeom>
        </p:spPr>
      </p:pic>
      <p:sp>
        <p:nvSpPr>
          <p:cNvPr id="6" name="文本占位符 3"/>
          <p:cNvSpPr>
            <a:spLocks noGrp="1"/>
          </p:cNvSpPr>
          <p:nvPr/>
        </p:nvSpPr>
        <p:spPr>
          <a:xfrm>
            <a:off x="858779" y="173038"/>
            <a:ext cx="7115640" cy="4436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dirty="0"/>
              <a:t>K</a:t>
            </a:r>
            <a:r>
              <a:rPr kumimoji="1" lang="zh-CN" altLang="en-US" dirty="0"/>
              <a:t>均值聚</a:t>
            </a:r>
            <a:r>
              <a:rPr kumimoji="1" lang="zh-CN" altLang="en-US" dirty="0" smtClean="0"/>
              <a:t>类的计算实例</a:t>
            </a:r>
            <a:endParaRPr kumimoji="1" lang="zh-CN" altLang="en-US" dirty="0"/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017" y="477520"/>
            <a:ext cx="10806287" cy="4609814"/>
          </a:xfrm>
        </p:spPr>
        <p:txBody>
          <a:bodyPr/>
          <a:p>
            <a:r>
              <a:rPr lang="zh-CN" altLang="en-US"/>
              <a:t>4、</a:t>
            </a:r>
            <a:r>
              <a:rPr lang="zh-CN" altLang="en-US">
                <a:solidFill>
                  <a:srgbClr val="FF0000"/>
                </a:solidFill>
              </a:rPr>
              <a:t>重复计算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接下来再重复一次上面的做法，把重心移动到新位置，并重新计算各个样本与新重心的距离，并根据距离远近为样本重新归类。结果如下表所示：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1801495"/>
            <a:ext cx="8999220" cy="43434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0230" y="618490"/>
            <a:ext cx="7172325" cy="4610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5190" y="5228590"/>
            <a:ext cx="1001204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charset="-122"/>
              </a:rPr>
              <a:t>再重复上面的方法就会发现类的重心不变了，K-Means会在条件满足的时候停止重复聚类过程。通常，条件是前后两次迭代的成本函数值的差达到了限定值，或者是前后两次迭代的重心位置变化达到了限定值。如果这些停止条件足够小，K-Means就能找到最优解。不过这个最优解不一定是全局最优解。 </a:t>
            </a:r>
            <a:endParaRPr lang="zh-CN" altLang="en-US" sz="20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占位符 3"/>
          <p:cNvSpPr>
            <a:spLocks noGrp="1"/>
          </p:cNvSpPr>
          <p:nvPr/>
        </p:nvSpPr>
        <p:spPr>
          <a:xfrm>
            <a:off x="858779" y="173038"/>
            <a:ext cx="7115640" cy="4436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dirty="0"/>
              <a:t>K</a:t>
            </a:r>
            <a:r>
              <a:rPr kumimoji="1" lang="zh-CN" altLang="en-US" dirty="0"/>
              <a:t>均值聚</a:t>
            </a:r>
            <a:r>
              <a:rPr kumimoji="1" lang="zh-CN" altLang="en-US" dirty="0" smtClean="0"/>
              <a:t>类的计算实例</a:t>
            </a:r>
            <a:endParaRPr kumimoji="1" lang="zh-CN" altLang="en-US" dirty="0"/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>
                <a:solidFill>
                  <a:srgbClr val="FF0000"/>
                </a:solidFill>
              </a:rPr>
              <a:t>优点</a:t>
            </a:r>
            <a:r>
              <a:rPr lang="zh-CN" altLang="en-US" sz="2000"/>
              <a:t> 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1）原理比较简单，实现也是很容易，收敛速度快。 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2）聚类效果较优。 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3）算法的可解释度比较强。 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4）主要需要调参的参数仅仅是簇数k。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zh-CN" altLang="en-US" sz="2000">
                <a:solidFill>
                  <a:srgbClr val="FF0000"/>
                </a:solidFill>
              </a:rPr>
              <a:t>缺点</a:t>
            </a:r>
            <a:r>
              <a:rPr lang="zh-CN" altLang="en-US" sz="2000"/>
              <a:t> 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1）K值的选取不好把握 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2）对于不是凸的数据集比较难收敛 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3）如果各隐含类别的数据不平衡，比如各隐含类别的数据量严重失衡，或者各隐含类别的方差不同，则聚类效果不佳。 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4） 最终结果和初始点的选择有关，容易陷入局部最优。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5） 对噪音和异常点比较的敏感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</p:txBody>
      </p:sp>
      <p:sp>
        <p:nvSpPr>
          <p:cNvPr id="6" name="文本占位符 3"/>
          <p:cNvSpPr>
            <a:spLocks noGrp="1"/>
          </p:cNvSpPr>
          <p:nvPr/>
        </p:nvSpPr>
        <p:spPr>
          <a:xfrm>
            <a:off x="858779" y="173038"/>
            <a:ext cx="7115640" cy="4436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dirty="0"/>
              <a:t>K</a:t>
            </a:r>
            <a:r>
              <a:rPr kumimoji="1" lang="zh-CN" altLang="en-US" dirty="0"/>
              <a:t>均值聚</a:t>
            </a:r>
            <a:r>
              <a:rPr kumimoji="1" lang="zh-CN" altLang="en-US" dirty="0" smtClean="0"/>
              <a:t>类优缺点</a:t>
            </a:r>
            <a:endParaRPr kumimoji="1" lang="zh-CN" altLang="en-US" dirty="0"/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如何最小化损失函数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0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b="1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b="0" i="1" smtClean="0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?</m:t>
                    </m:r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 smtClean="0"/>
                  <a:t>Chicken and egg problem</a:t>
                </a:r>
                <a:endParaRPr lang="en-US" altLang="zh-CN" dirty="0" smtClean="0"/>
              </a:p>
              <a:p>
                <a:pPr lvl="1"/>
                <a:r>
                  <a:rPr kumimoji="1" lang="en-US" altLang="zh-CN" sz="2800" dirty="0" smtClean="0"/>
                  <a:t> </a:t>
                </a:r>
                <a:r>
                  <a:rPr kumimoji="1" lang="zh-CN" altLang="en-US" sz="2800" dirty="0" smtClean="0"/>
                  <a:t>如果中心点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sz="2800" dirty="0" smtClean="0"/>
                  <a:t>已知，可以计算样本的类别归属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0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sz="2800" dirty="0" smtClean="0"/>
                  <a:t>；</a:t>
                </a:r>
                <a:endParaRPr kumimoji="1" lang="en-US" altLang="zh-CN" sz="2800" dirty="0" smtClean="0"/>
              </a:p>
              <a:p>
                <a:pPr lvl="1"/>
                <a:r>
                  <a:rPr kumimoji="1" lang="en-US" altLang="zh-CN" sz="2800" dirty="0" smtClean="0"/>
                  <a:t> </a:t>
                </a:r>
                <a:r>
                  <a:rPr kumimoji="1" lang="zh-CN" altLang="en-US" sz="2800" dirty="0" smtClean="0"/>
                  <a:t>如果</a:t>
                </a:r>
                <a:r>
                  <a:rPr kumimoji="1" lang="zh-CN" altLang="en-US" sz="2800" dirty="0"/>
                  <a:t>样本的类别</a:t>
                </a:r>
                <a:r>
                  <a:rPr kumimoji="1" lang="zh-CN" altLang="en-US" sz="2800" dirty="0" smtClean="0"/>
                  <a:t>归属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kumimoji="1" lang="zh-CN" altLang="en-US" sz="2800" dirty="0" smtClean="0"/>
                  <a:t>已知，可以计算中心点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sz="2800" dirty="0" smtClean="0"/>
                  <a:t>。</a:t>
                </a:r>
                <a:endParaRPr kumimoji="1" lang="en-US" altLang="zh-CN" sz="2800" dirty="0" smtClean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 smtClean="0"/>
                  <a:t>可用迭代求解（坐标轴下降法）：</a:t>
                </a:r>
                <a:endParaRPr kumimoji="1" lang="en-US" altLang="zh-CN" dirty="0" smtClean="0"/>
              </a:p>
              <a:p>
                <a:pPr lvl="1"/>
                <a:r>
                  <a:rPr lang="en-US" altLang="zh-CN" sz="2800" dirty="0" smtClean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dirty="0" smtClean="0">
                    <a:latin typeface="Times New Roman" panose="02020603050405020304" pitchFamily="18" charset="0"/>
                  </a:rPr>
                  <a:t>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Times New Roman" panose="02020603050405020304" pitchFamily="18" charset="0"/>
                  </a:rPr>
                  <a:t>，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优化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0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Times New Roman" panose="02020603050405020304" pitchFamily="18" charset="0"/>
                  </a:rPr>
                  <a:t>；</a:t>
                </a:r>
                <a:endParaRPr lang="en-US" altLang="zh-CN" sz="2800" dirty="0" smtClean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en-US" altLang="zh-CN" sz="2800" dirty="0" smtClean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dirty="0" smtClean="0">
                    <a:latin typeface="Times New Roman" panose="02020603050405020304" pitchFamily="18" charset="0"/>
                  </a:rPr>
                  <a:t>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0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 ，优化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b="1" dirty="0" smtClean="0">
                    <a:latin typeface="Times New Roman" panose="02020603050405020304" pitchFamily="18" charset="0"/>
                  </a:rPr>
                  <a:t>。</a:t>
                </a:r>
                <a:endParaRPr lang="en-US" altLang="zh-CN" sz="2800" b="1" dirty="0" smtClean="0">
                  <a:latin typeface="Times New Roman" panose="02020603050405020304" pitchFamily="18" charset="0"/>
                </a:endParaRPr>
              </a:p>
              <a:p>
                <a:pPr lvl="1"/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如何优化？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标题 226305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836613"/>
          </a:xfrm>
        </p:spPr>
        <p:txBody>
          <a:bodyPr anchor="ctr"/>
          <a:p>
            <a:r>
              <a:rPr lang="zh-CN" altLang="en-US" sz="4600" b="1" dirty="0">
                <a:solidFill>
                  <a:srgbClr val="FF0000"/>
                </a:solidFill>
                <a:ea typeface="隶书" panose="02010509060101010101" pitchFamily="49" charset="-122"/>
              </a:rPr>
              <a:t>分类</a:t>
            </a:r>
            <a:endParaRPr lang="zh-TW" altLang="en-US" sz="46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6307" name="文本占位符 226306"/>
          <p:cNvSpPr>
            <a:spLocks noGrp="1"/>
          </p:cNvSpPr>
          <p:nvPr>
            <p:ph type="body" idx="1"/>
          </p:nvPr>
        </p:nvSpPr>
        <p:spPr>
          <a:xfrm>
            <a:off x="1524000" y="836930"/>
            <a:ext cx="9904095" cy="6021070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2800" b="1" dirty="0"/>
              <a:t>物以类聚、人以群分；</a:t>
            </a:r>
            <a:endParaRPr lang="zh-CN" altLang="en-US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但根据什么分类呢？</a:t>
            </a:r>
            <a:endParaRPr lang="zh-CN" altLang="en-US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如要想把中国的县分类，就有多种方法</a:t>
            </a:r>
            <a:endParaRPr lang="zh-CN" altLang="en-US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可以</a:t>
            </a:r>
            <a:r>
              <a:rPr lang="zh-CN" altLang="en-US" sz="2800" b="1" dirty="0">
                <a:solidFill>
                  <a:srgbClr val="FF0000"/>
                </a:solidFill>
              </a:rPr>
              <a:t>按照自然条件</a:t>
            </a:r>
            <a:r>
              <a:rPr lang="zh-CN" altLang="en-US" sz="2800" b="1" dirty="0"/>
              <a:t>来分，比如考虑降水、土地、日照、湿度等，</a:t>
            </a:r>
            <a:endParaRPr lang="zh-CN" altLang="en-US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也可考虑</a:t>
            </a:r>
            <a:r>
              <a:rPr lang="zh-CN" altLang="en-US" sz="2800" b="1" dirty="0">
                <a:solidFill>
                  <a:srgbClr val="FF0000"/>
                </a:solidFill>
              </a:rPr>
              <a:t>收入、教育水准、医疗条件、基础设施</a:t>
            </a:r>
            <a:r>
              <a:rPr lang="zh-CN" altLang="en-US" sz="2800" b="1" dirty="0"/>
              <a:t>等指标；</a:t>
            </a:r>
            <a:endParaRPr lang="zh-CN" altLang="en-US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既可以用</a:t>
            </a:r>
            <a:r>
              <a:rPr lang="zh-CN" altLang="en-US" sz="2800" b="1" dirty="0">
                <a:solidFill>
                  <a:srgbClr val="FF0000"/>
                </a:solidFill>
              </a:rPr>
              <a:t>某一项</a:t>
            </a:r>
            <a:r>
              <a:rPr lang="zh-CN" altLang="en-US" sz="2800" b="1" dirty="0"/>
              <a:t>来分类，也可以同时考虑多项指标来分类。 </a:t>
            </a:r>
            <a:endParaRPr lang="zh-CN" altLang="en-US" sz="2800" b="1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6307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charRg st="1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6307">
                                            <p:txEl>
                                              <p:charRg st="1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charRg st="21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6307">
                                            <p:txEl>
                                              <p:charRg st="21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charRg st="39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6307">
                                            <p:txEl>
                                              <p:charRg st="39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charRg st="68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6307">
                                            <p:txEl>
                                              <p:charRg st="68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charRg st="94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6307">
                                            <p:txEl>
                                              <p:charRg st="94" end="1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初始化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206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zh-CN" altLang="en-US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个类中心：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rgbClr val="002060"/>
                  </a:solidFill>
                </a:endParaRPr>
              </a:p>
              <a:p>
                <a:pPr lvl="1"/>
                <a:endParaRPr kumimoji="1" lang="en-US" altLang="zh-CN" sz="1600" dirty="0" smtClean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>
                    <a:solidFill>
                      <a:srgbClr val="002060"/>
                    </a:solidFill>
                  </a:rPr>
                  <a:t>迭代求解：</a:t>
                </a:r>
                <a:endParaRPr kumimoji="1" lang="en-US" altLang="zh-CN" dirty="0" smtClean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8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 smtClean="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，最小化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𝐽</m:t>
                        </m:r>
                        <m:r>
                          <a:rPr lang="en-US" altLang="zh-CN" sz="28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206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：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分配每个样本点到其最近的中心点所在的簇</a:t>
                </a:r>
                <a:endParaRPr lang="en-US" altLang="zh-CN" sz="2800" dirty="0" smtClean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 smtClean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 smtClean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8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0" smtClean="0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 ，最小化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800" b="1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sz="2800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b="1" dirty="0" smtClean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：</a:t>
                </a:r>
                <a:r>
                  <a:rPr lang="en-US" altLang="zh-CN" sz="2800" b="1" dirty="0" smtClean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0206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为簇中所有样本的中心</a:t>
                </a:r>
                <a:r>
                  <a:rPr lang="en-US" altLang="zh-CN" sz="2800" dirty="0" smtClean="0">
                    <a:solidFill>
                      <a:srgbClr val="00206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/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均值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：</a:t>
                </a:r>
                <a:endParaRPr lang="en-US" altLang="zh-CN" sz="2400" dirty="0">
                  <a:solidFill>
                    <a:srgbClr val="002060"/>
                  </a:solidFill>
                  <a:latin typeface="Times New Roman" panose="02020603050405020304" pitchFamily="18" charset="0"/>
                </a:endParaRPr>
              </a:p>
              <a:p>
                <a:pPr lvl="1"/>
                <a:endParaRPr kumimoji="1" lang="zh-CN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1">
                <a:blip r:embed="rId1"/>
                <a:stretch>
                  <a:fillRect l="-3" t="-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如何优化？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391040" y="5660786"/>
                <a:ext cx="2336152" cy="1024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>
                              <a:solidFill>
                                <a:srgbClr val="002060"/>
                              </a:solidFill>
                              <a:latin typeface="Cambria Math" panose="02040503050406030204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>
                          <a:solidFill>
                            <a:srgbClr val="002060"/>
                          </a:solidFill>
                          <a:latin typeface="Cambria Math" panose="02040503050406030204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panose="02040503050406030204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040" y="5660786"/>
                <a:ext cx="2336152" cy="1024383"/>
              </a:xfrm>
              <a:prstGeom prst="rect">
                <a:avLst/>
              </a:prstGeom>
              <a:blipFill rotWithShape="1">
                <a:blip r:embed="rId2"/>
                <a:stretch>
                  <a:fillRect l="-11" t="-39" r="11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253486" y="3118072"/>
                <a:ext cx="4125232" cy="1642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smtClean="0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  <m:t>argmin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  <m:t>′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9405E"/>
                        </a:solidFill>
                        <a:latin typeface="Cambria Math" panose="02040503050406030204" charset="0"/>
                      </a:rPr>
                      <m:t>dist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panose="02040503050406030204" charset="0"/>
                          </a:rPr>
                          <m:t>′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zh-CN" sz="2800" dirty="0">
                    <a:solidFill>
                      <a:srgbClr val="09405E"/>
                    </a:solidFill>
                    <a:effectLst/>
                  </a:rPr>
                  <a:t> </a:t>
                </a:r>
                <a:endParaRPr lang="en-US" altLang="zh-CN" sz="2800" i="1" dirty="0" smtClean="0">
                  <a:solidFill>
                    <a:srgbClr val="09405E"/>
                  </a:solidFill>
                  <a:latin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800" i="1" dirty="0" smtClean="0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800" i="1" dirty="0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,</m:t>
                                    </m:r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,</m:t>
                                    </m:r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486" y="3118072"/>
                <a:ext cx="4125232" cy="1642309"/>
              </a:xfrm>
              <a:prstGeom prst="rect">
                <a:avLst/>
              </a:prstGeom>
              <a:blipFill rotWithShape="1">
                <a:blip r:embed="rId3"/>
                <a:stretch>
                  <a:fillRect l="-12" t="-14" r="-2752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0386" y="853719"/>
                <a:ext cx="11178135" cy="5237271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K-means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是在损失函数上进行坐标轴下降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(coordinate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descent)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优化</a:t>
                </a:r>
                <a:endParaRPr kumimoji="1" lang="en-US" altLang="zh-CN" dirty="0" smtClean="0">
                  <a:solidFill>
                    <a:srgbClr val="002060"/>
                  </a:solidFill>
                </a:endParaRPr>
              </a:p>
              <a:p>
                <a:r>
                  <a:rPr kumimoji="1" lang="zh-CN" altLang="en-US" sz="2400" dirty="0">
                    <a:solidFill>
                      <a:srgbClr val="002060"/>
                    </a:solidFill>
                  </a:rPr>
                  <a:t> 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损失函数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𝐽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单调下降，所以损失函数值会收敛，所以聚类结果也会收敛</a:t>
                </a:r>
                <a:endParaRPr kumimoji="1" lang="en-US" altLang="zh-CN" sz="2400" dirty="0" smtClean="0">
                  <a:solidFill>
                    <a:srgbClr val="002060"/>
                  </a:solidFill>
                </a:endParaRPr>
              </a:p>
              <a:p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K-means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有可能会在不同聚类结果间震荡，但在实际中较少发生</a:t>
                </a:r>
                <a:endParaRPr kumimoji="1" lang="en-US" altLang="zh-CN" sz="2400" dirty="0" smtClean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𝐽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是非凸的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(non-convex)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，所以损失函数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charset="0"/>
                      </a:rPr>
                      <m:t>𝐽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上应用坐标下降法不能保证收敛到全局的最小值。一个常见的方法是运行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K-means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多次，选择最好的结果</a:t>
                </a:r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0386" y="853719"/>
                <a:ext cx="11178135" cy="5237271"/>
              </a:xfrm>
              <a:blipFill rotWithShape="1">
                <a:blip r:embed="rId1"/>
                <a:stretch>
                  <a:fillRect l="-4" t="-5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K-means</a:t>
            </a:r>
            <a:r>
              <a:rPr kumimoji="1" lang="zh-CN" altLang="en-US" dirty="0" smtClean="0"/>
              <a:t>收敛性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36" y="3697353"/>
            <a:ext cx="3630543" cy="25372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539343" y="6343741"/>
                <a:ext cx="3033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0206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每次迭代后的损失函数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206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𝐽</m:t>
                    </m:r>
                  </m:oMath>
                </a14:m>
                <a:r>
                  <a:rPr lang="zh-CN" altLang="en-US" dirty="0">
                    <a:solidFill>
                      <a:srgbClr val="00206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的值</a:t>
                </a:r>
                <a:endParaRPr lang="zh-CN" altLang="en-US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343" y="6343741"/>
                <a:ext cx="303320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" t="-25" r="-129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450541" y="4007240"/>
            <a:ext cx="63979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Scikit</a:t>
            </a:r>
            <a:r>
              <a:rPr lang="en-US" altLang="zh-CN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-Learn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r>
              <a:rPr lang="sk-SK" altLang="zh-CN" sz="2400" dirty="0" err="1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KMeans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的构造函数中参数</a:t>
            </a:r>
            <a:r>
              <a:rPr lang="en-US" altLang="zh-CN" sz="2400" i="1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n_init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可设置重复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次数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。默认值为</a:t>
            </a:r>
            <a:r>
              <a:rPr lang="en-US" altLang="zh-CN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，即以</a:t>
            </a:r>
            <a:r>
              <a:rPr lang="en-US" altLang="zh-CN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种不同的质心初始化，执行</a:t>
            </a:r>
            <a:r>
              <a:rPr lang="en-US" altLang="zh-CN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次聚类，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</a:t>
            </a:r>
            <a:r>
              <a:rPr lang="en-US" altLang="zh-CN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聚类的最好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结果（损失函数最小）</a:t>
            </a:r>
            <a:endParaRPr lang="zh-CN" altLang="en-US" sz="24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训练集上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charset="0"/>
                      </a:rPr>
                      <m:t>𝐾</m:t>
                    </m:r>
                  </m:oMath>
                </a14:m>
                <a:r>
                  <a:rPr kumimoji="1" lang="zh-CN" altLang="en-US" dirty="0"/>
                  <a:t>越大，损失越</a:t>
                </a:r>
                <a:r>
                  <a:rPr kumimoji="1" lang="zh-CN" altLang="en-US" dirty="0" smtClean="0"/>
                  <a:t>小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 smtClean="0"/>
                  <a:t>1.</a:t>
                </a:r>
                <a:r>
                  <a:rPr kumimoji="1" lang="zh-CN" altLang="en-US" dirty="0" smtClean="0"/>
                  <a:t> 根据评价指标如</a:t>
                </a:r>
                <a:r>
                  <a:rPr kumimoji="1" lang="en-US" altLang="zh-CN" dirty="0" smtClean="0"/>
                  <a:t>CHI</a:t>
                </a:r>
                <a:r>
                  <a:rPr kumimoji="1" lang="zh-CN" altLang="en-US" dirty="0" smtClean="0"/>
                  <a:t>、</a:t>
                </a:r>
                <a:r>
                  <a:rPr kumimoji="1" lang="en-US" altLang="zh-CN" dirty="0" smtClean="0"/>
                  <a:t>…</a:t>
                </a:r>
                <a:endParaRPr kumimoji="1" lang="en-US" altLang="zh-CN" dirty="0" smtClean="0"/>
              </a:p>
              <a:p>
                <a:r>
                  <a:rPr kumimoji="1" lang="en-US" altLang="zh-CN" dirty="0" smtClean="0"/>
                  <a:t>2.</a:t>
                </a:r>
                <a:r>
                  <a:rPr kumimoji="1" lang="zh-CN" altLang="en-US" dirty="0" smtClean="0"/>
                  <a:t> 非监督学习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聚类通常是监督学习任务的一部分，用监督学习任务校验集上的评价指标选择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charset="0"/>
                      </a:rPr>
                      <m:t>𝐾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3.</a:t>
                </a:r>
                <a:r>
                  <a:rPr kumimoji="1" lang="zh-CN" altLang="en-US" dirty="0" smtClean="0"/>
                  <a:t> 肘部法</a:t>
                </a:r>
                <a:endParaRPr kumimoji="1" lang="en-US" altLang="zh-CN" dirty="0" smtClean="0"/>
              </a:p>
              <a:p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-10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charset="0"/>
                      </a:rPr>
                      <m:t>𝐾</m:t>
                    </m:r>
                  </m:oMath>
                </a14:m>
                <a:r>
                  <a:rPr kumimoji="1" lang="zh-CN" altLang="en-US" dirty="0"/>
                  <a:t>的选择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4" name="文本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5" t="-5263" r="5" b="-9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58" y="805733"/>
            <a:ext cx="3805634" cy="3031481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58" y="4419827"/>
            <a:ext cx="3805634" cy="254782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 bwMode="auto">
          <a:xfrm>
            <a:off x="8602133" y="4707467"/>
            <a:ext cx="16934" cy="1879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如何初始化</a:t>
            </a:r>
            <a:r>
              <a:rPr kumimoji="1"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9116" y="1519462"/>
            <a:ext cx="5181600" cy="2311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60731" y="111935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不同初始点的选择</a:t>
            </a:r>
            <a:endParaRPr kumimoji="1" lang="zh-CN" altLang="en-US" sz="20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7" y="3973643"/>
            <a:ext cx="5538515" cy="21235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16" y="4065154"/>
            <a:ext cx="5715000" cy="2032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51120" y="620036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聚类较好</a:t>
            </a:r>
            <a:endParaRPr kumimoji="1" lang="zh-CN" altLang="en-US" sz="20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40716" y="62161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聚类较差</a:t>
            </a:r>
            <a:endParaRPr kumimoji="1" lang="zh-CN" altLang="en-US" sz="20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如何初始化</a:t>
            </a:r>
            <a:r>
              <a:rPr kumimoji="1"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74908" y="1434663"/>
                <a:ext cx="11442171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即便存在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𝐾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个真实的簇，正好选到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𝐾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个簇的中心的机会也很小</a:t>
                </a:r>
                <a:endParaRPr kumimoji="1" lang="en-US" altLang="zh-CN" sz="2800" dirty="0" smtClean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一些启发式做法</a:t>
                </a:r>
                <a:endParaRPr kumimoji="1" lang="en-US" altLang="zh-CN" sz="2800" dirty="0" smtClean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随机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确定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第一个类的中心，其他类中心的位置尽量远离已有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类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中心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400" dirty="0" err="1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Scikit</a:t>
                </a:r>
                <a:r>
                  <a:rPr lang="en-US" altLang="zh-CN" sz="2400" dirty="0">
                    <a:solidFill>
                      <a:srgbClr val="09405E"/>
                    </a:solidFill>
                  </a:rPr>
                  <a:t>-L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earn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中</a:t>
                </a:r>
                <a:r>
                  <a:rPr lang="en-US" altLang="zh-CN" sz="2400" i="1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K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-means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实现中参数</a:t>
                </a:r>
                <a:r>
                  <a:rPr lang="en-US" altLang="zh-CN" sz="2400" dirty="0" err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init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可设置初始值的设置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方式</a:t>
                </a:r>
                <a:endParaRPr lang="en-US" altLang="zh-CN" sz="2400" dirty="0" smtClean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默认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值为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‘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k-means++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’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 ，将初始化 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centroids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（质心）彼此远离，得到比随机初始化更好的结果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。</a:t>
                </a:r>
                <a:endParaRPr lang="en-US" altLang="zh-CN" sz="24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08" y="1434663"/>
                <a:ext cx="11442171" cy="4247317"/>
              </a:xfrm>
              <a:prstGeom prst="rect">
                <a:avLst/>
              </a:prstGeom>
              <a:blipFill rotWithShape="1">
                <a:blip r:embed="rId1"/>
                <a:stretch>
                  <a:fillRect l="-5" t="-5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预处理和后处理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8779" y="1450429"/>
            <a:ext cx="709040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预处理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标准化数据（</a:t>
            </a:r>
            <a:r>
              <a:rPr kumimoji="1" lang="en-US" altLang="zh-CN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e.g.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缩放到单位标准差）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消除离群点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后处理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删除小的簇：可能代表离群点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分裂松散的簇：簇内节点间距离之和很高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合并距离较近的簇</a:t>
            </a:r>
            <a:endParaRPr kumimoji="1" lang="zh-CN" altLang="en-US" sz="24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的局限性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8778" y="1450429"/>
            <a:ext cx="8143331" cy="4075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0" eaLnBrk="1" fontAlgn="auto" hangingPunct="1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</a:pPr>
            <a:r>
              <a:rPr lang="zh-CN" altLang="en-US" sz="28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lang="zh-CN" altLang="en-US" sz="2800" spc="-35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 spc="-18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lang="zh-CN" altLang="en-US" sz="2800" spc="-16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存在问题，当簇</a:t>
            </a:r>
            <a:r>
              <a:rPr lang="zh-CN" altLang="en-US"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具有不同的</a:t>
            </a:r>
            <a:endParaRPr lang="zh-CN" altLang="en-US" sz="2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1350" lvl="0" indent="-171450" eaLnBrk="1" fontAlgn="auto" hangingPunct="1">
              <a:spcBef>
                <a:spcPts val="1990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641985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尺寸</a:t>
            </a:r>
            <a:endParaRPr lang="zh-CN" altLang="en-US" sz="2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1350" lvl="0" indent="-171450" eaLnBrk="1" fontAlgn="auto" hangingPunct="1">
              <a:spcBef>
                <a:spcPts val="1945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641985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密度</a:t>
            </a:r>
            <a:endParaRPr lang="zh-CN" altLang="en-US" sz="2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1350" lvl="0" indent="-171450" eaLnBrk="1" fontAlgn="auto" hangingPunct="1">
              <a:spcBef>
                <a:spcPts val="1940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641985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非球形</a:t>
            </a:r>
            <a:endParaRPr lang="zh-CN" altLang="en-US" sz="2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lvl="0" eaLnBrk="1" fontAlgn="auto" hangingPunct="1">
              <a:lnSpc>
                <a:spcPct val="150000"/>
              </a:lnSpc>
              <a:spcBef>
                <a:spcPts val="1510"/>
              </a:spcBef>
              <a:spcAft>
                <a:spcPts val="0"/>
              </a:spcAft>
            </a:pPr>
            <a:r>
              <a:rPr lang="zh-CN" altLang="en-US" sz="28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lang="zh-CN" altLang="en-US" sz="2800" spc="-38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 spc="-18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lang="zh-CN" altLang="en-US" sz="28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可能得不到理想的聚</a:t>
            </a:r>
            <a:r>
              <a:rPr lang="zh-CN" altLang="en-US"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r>
              <a:rPr lang="zh-CN" altLang="en-US" sz="2800" spc="-13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</a:t>
            </a:r>
            <a:endParaRPr lang="zh-CN" altLang="en-US" sz="2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3138" y="155448"/>
            <a:ext cx="495046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1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</a:t>
            </a:r>
            <a:r>
              <a:rPr kumimoji="1"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means</a:t>
            </a:r>
            <a:r>
              <a:rPr sz="28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的局限性</a:t>
            </a:r>
            <a:r>
              <a:rPr sz="2800" spc="-1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2800" spc="-19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不同的尺寸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2717" y="2155011"/>
            <a:ext cx="9579615" cy="3074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52268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1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</a:t>
            </a:r>
            <a:r>
              <a:rPr kumimoji="1"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means</a:t>
            </a:r>
            <a:r>
              <a:rPr sz="2800" spc="-5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的局限性</a:t>
            </a:r>
            <a:r>
              <a:rPr sz="2800" spc="-1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2800" spc="-18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不同的密度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56003" y="1815197"/>
            <a:ext cx="9069650" cy="3365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" y="838203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512" y="141732"/>
            <a:ext cx="513221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1"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</a:t>
            </a:r>
            <a:r>
              <a:rPr kumimoji="1"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means</a:t>
            </a:r>
            <a:r>
              <a:rPr sz="2800" spc="-5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的局限性</a:t>
            </a:r>
            <a:r>
              <a:rPr sz="2800" spc="-1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2800" spc="-18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非凸的形状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2204" y="1735730"/>
            <a:ext cx="8767615" cy="387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5" name="文本占位符 192514"/>
          <p:cNvSpPr>
            <a:spLocks noGrp="1"/>
          </p:cNvSpPr>
          <p:nvPr>
            <p:ph type="body" idx="1"/>
          </p:nvPr>
        </p:nvSpPr>
        <p:spPr>
          <a:xfrm>
            <a:off x="1524000" y="914400"/>
            <a:ext cx="9144000" cy="5715000"/>
          </a:xfrm>
        </p:spPr>
        <p:txBody>
          <a:bodyPr/>
          <a:p>
            <a:pPr algn="just">
              <a:lnSpc>
                <a:spcPct val="200000"/>
              </a:lnSpc>
            </a:pPr>
            <a:r>
              <a:rPr lang="zh-CN" altLang="en-US" sz="2800" b="1" dirty="0">
                <a:solidFill>
                  <a:srgbClr val="000000"/>
                </a:solidFill>
              </a:rPr>
              <a:t>如果想要对</a:t>
            </a:r>
            <a:r>
              <a:rPr lang="en-US" altLang="zh-CN" sz="2800" b="1" dirty="0">
                <a:solidFill>
                  <a:srgbClr val="000000"/>
                </a:solidFill>
              </a:rPr>
              <a:t>100</a:t>
            </a:r>
            <a:r>
              <a:rPr lang="zh-CN" altLang="en-US" sz="2800" b="1" dirty="0">
                <a:solidFill>
                  <a:srgbClr val="000000"/>
                </a:solidFill>
              </a:rPr>
              <a:t>个学生进行分类，而仅知道他们的数学成绩，则只好按照数学成绩分类；这些成绩在直线上形成</a:t>
            </a:r>
            <a:r>
              <a:rPr lang="en-US" altLang="zh-CN" sz="2800" b="1" dirty="0">
                <a:solidFill>
                  <a:srgbClr val="000000"/>
                </a:solidFill>
              </a:rPr>
              <a:t>100</a:t>
            </a:r>
            <a:r>
              <a:rPr lang="zh-CN" altLang="en-US" sz="2800" b="1" dirty="0">
                <a:solidFill>
                  <a:srgbClr val="000000"/>
                </a:solidFill>
              </a:rPr>
              <a:t>个点。这样就可以把接近的点放到一类。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zh-CN" altLang="en-US" sz="2800" b="1" dirty="0">
                <a:solidFill>
                  <a:srgbClr val="000000"/>
                </a:solidFill>
              </a:rPr>
              <a:t>如果还知道他们的物理成绩，这样数学和物理成绩就形成二维平面上的</a:t>
            </a:r>
            <a:r>
              <a:rPr lang="en-US" altLang="zh-CN" sz="2800" b="1" dirty="0">
                <a:solidFill>
                  <a:srgbClr val="000000"/>
                </a:solidFill>
              </a:rPr>
              <a:t>100</a:t>
            </a:r>
            <a:r>
              <a:rPr lang="zh-CN" altLang="en-US" sz="2800" b="1" dirty="0">
                <a:solidFill>
                  <a:srgbClr val="000000"/>
                </a:solidFill>
              </a:rPr>
              <a:t>个点，也可以按照距离远近来分类。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2515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515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charRg st="72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2515">
                                            <p:txEl>
                                              <p:charRg st="72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515">
                                            <p:txEl>
                                              <p:charRg st="72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8913" y="1097990"/>
            <a:ext cx="5114114" cy="1823576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使用更大数量的簇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几个小的簇表示一个真实</a:t>
            </a:r>
            <a:r>
              <a:rPr sz="2600" spc="-73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 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簇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使用基于密度的方法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47223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 smtClean="0">
                <a:solidFill>
                  <a:schemeClr val="bg1"/>
                </a:solidFill>
              </a:rPr>
              <a:t>克</a:t>
            </a:r>
            <a:r>
              <a:rPr sz="2800" b="1" dirty="0" smtClean="0">
                <a:solidFill>
                  <a:schemeClr val="bg1"/>
                </a:solidFill>
              </a:rPr>
              <a:t>服</a:t>
            </a:r>
            <a:r>
              <a:rPr kumimoji="1" lang="en-US" altLang="zh-CN" sz="2800" b="1" dirty="0" smtClean="0">
                <a:solidFill>
                  <a:schemeClr val="bg1"/>
                </a:solidFill>
              </a:rPr>
              <a:t>K-means</a:t>
            </a:r>
            <a:r>
              <a:rPr sz="2800" b="1" spc="-5" dirty="0" smtClean="0">
                <a:solidFill>
                  <a:schemeClr val="bg1"/>
                </a:solidFill>
              </a:rPr>
              <a:t>的这些局限性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7852" y="1147666"/>
            <a:ext cx="3617798" cy="493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74342" y="3232434"/>
            <a:ext cx="3162582" cy="3061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37513" y="1631695"/>
            <a:ext cx="3322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1645" algn="l"/>
              </a:tabLst>
            </a:pPr>
            <a:r>
              <a:rPr sz="2800" spc="292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离群点带来的问</a:t>
            </a:r>
            <a:r>
              <a:rPr sz="2800" spc="-2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2" y="141732"/>
            <a:ext cx="344530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1" lang="en-US" altLang="zh-CN" sz="2800" b="1" dirty="0">
                <a:solidFill>
                  <a:schemeClr val="bg1"/>
                </a:solidFill>
              </a:rPr>
              <a:t>K-</a:t>
            </a:r>
            <a:r>
              <a:rPr kumimoji="1" lang="en-US" altLang="zh-CN" sz="2800" b="1" dirty="0" err="1">
                <a:solidFill>
                  <a:schemeClr val="bg1"/>
                </a:solidFill>
              </a:rPr>
              <a:t>means</a:t>
            </a:r>
            <a:r>
              <a:rPr sz="2800" b="1" spc="-5" dirty="0" err="1" smtClean="0">
                <a:solidFill>
                  <a:schemeClr val="bg1"/>
                </a:solidFill>
              </a:rPr>
              <a:t>的局限性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40051" y="2348483"/>
            <a:ext cx="7796783" cy="3861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37512" y="1596593"/>
            <a:ext cx="10715772" cy="2033889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820"/>
              </a:spcBef>
              <a:buFont typeface="Wingdings" panose="05000000000000000000"/>
              <a:buChar char="◼"/>
              <a:tabLst>
                <a:tab pos="461645" algn="l"/>
                <a:tab pos="462280" algn="l"/>
              </a:tabLst>
            </a:pPr>
            <a:r>
              <a:rPr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均值作为</a:t>
            </a:r>
            <a:r>
              <a:rPr lang="zh-CN" altLang="en-US"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</a:t>
            </a:r>
            <a:r>
              <a:rPr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易受影响</a:t>
            </a:r>
            <a:r>
              <a:rPr lang="zh-CN" altLang="en-US" sz="28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换用</a:t>
            </a:r>
            <a:r>
              <a:rPr lang="zh-CN" altLang="en-US" sz="28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簇的中</a:t>
            </a:r>
            <a:r>
              <a:rPr lang="zh-CN" altLang="en-US"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位点（</a:t>
            </a:r>
            <a:r>
              <a:rPr lang="en-US" altLang="zh-CN" sz="2800" spc="-1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median</a:t>
            </a:r>
            <a:r>
              <a:rPr lang="zh-CN" altLang="en-US" sz="2800" spc="-1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spc="-1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</a:t>
            </a:r>
            <a:r>
              <a:rPr lang="zh-CN" altLang="en-US" sz="2800" spc="-1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为中心</a:t>
            </a:r>
            <a:endParaRPr 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27100" lvl="1" indent="-457200">
              <a:spcBef>
                <a:spcPts val="820"/>
              </a:spcBef>
              <a:buFont typeface="Wingdings" panose="05000000000000000000" pitchFamily="2" charset="2"/>
              <a:buChar char="l"/>
              <a:tabLst>
                <a:tab pos="461645" algn="l"/>
                <a:tab pos="462280" algn="l"/>
              </a:tabLst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均值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极有可能是一个不存在的样本点，不足以代表该簇中的样本，而中值是一个样本集合中真实存在的一个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样本点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27100" lvl="1" indent="-457200">
              <a:spcBef>
                <a:spcPts val="820"/>
              </a:spcBef>
              <a:buFont typeface="Wingdings" panose="05000000000000000000" pitchFamily="2" charset="2"/>
              <a:buChar char="l"/>
              <a:tabLst>
                <a:tab pos="461645" algn="l"/>
                <a:tab pos="462280" algn="l"/>
              </a:tabLst>
            </a:pPr>
            <a:r>
              <a:rPr lang="zh-CN" altLang="en-US"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相对均值而言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中值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lang="zh-CN" altLang="en-US"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噪声（孤立点、离群点）不那么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敏感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2" y="140207"/>
            <a:ext cx="201063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800" b="1" dirty="0" smtClean="0">
                <a:solidFill>
                  <a:schemeClr val="bg1"/>
                </a:solidFill>
              </a:rPr>
              <a:t>K-</a:t>
            </a:r>
            <a:r>
              <a:rPr lang="en-US" altLang="zh-CN" sz="2800" b="1" dirty="0" err="1" smtClean="0">
                <a:solidFill>
                  <a:schemeClr val="bg1"/>
                </a:solidFill>
              </a:rPr>
              <a:t>medoids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42831" y="3769158"/>
            <a:ext cx="5787389" cy="2414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91267" name="Rectangle 3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lnSpc>
                    <a:spcPct val="9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对</a:t>
                </a:r>
                <a:r>
                  <a:rPr lang="en-US" altLang="zh-CN" dirty="0" smtClean="0"/>
                  <a:t>K-means</a:t>
                </a:r>
                <a:r>
                  <a:rPr lang="zh-CN" altLang="en-US" dirty="0"/>
                  <a:t>聚类</a:t>
                </a:r>
                <a:r>
                  <a:rPr lang="zh-CN" altLang="en-US" dirty="0" smtClean="0"/>
                  <a:t>算法，数据</a:t>
                </a:r>
                <a:r>
                  <a:rPr lang="zh-CN" altLang="en-US" dirty="0"/>
                  <a:t>必须在某个向量空间，这样欧氏距离是一个很自然的相似性</a:t>
                </a:r>
                <a:r>
                  <a:rPr lang="zh-CN" altLang="en-US" dirty="0" smtClean="0"/>
                  <a:t>度量。</a:t>
                </a:r>
                <a:endParaRPr lang="en-US" altLang="zh-CN" dirty="0"/>
              </a:p>
              <a:p>
                <a:pPr marL="457200" indent="-457200">
                  <a:lnSpc>
                    <a:spcPct val="9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也可以采用类似核</a:t>
                </a:r>
                <a:r>
                  <a:rPr lang="zh-CN" altLang="en-US" dirty="0" smtClean="0"/>
                  <a:t>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度量样本之间的相似性</a:t>
                </a:r>
                <a:r>
                  <a:rPr lang="zh-CN" altLang="en-US" dirty="0"/>
                  <a:t>，然后基于</a:t>
                </a:r>
                <a:r>
                  <a:rPr lang="zh-CN" altLang="en-US" dirty="0" smtClean="0"/>
                  <a:t>这种相似性进行</a:t>
                </a:r>
                <a:r>
                  <a:rPr lang="zh-CN" altLang="en-US" dirty="0"/>
                  <a:t>聚</a:t>
                </a:r>
                <a:r>
                  <a:rPr lang="zh-CN" altLang="en-US" dirty="0" smtClean="0"/>
                  <a:t>类。</a:t>
                </a:r>
                <a:endParaRPr lang="en-US" altLang="zh-CN" dirty="0"/>
              </a:p>
            </p:txBody>
          </p:sp>
        </mc:Choice>
        <mc:Fallback>
          <p:sp>
            <p:nvSpPr>
              <p:cNvPr id="129126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394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非向量空间的聚类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一种经典的聚类算法，简单、快速</a:t>
            </a:r>
            <a:endParaRPr lang="en-US" altLang="zh-CN" dirty="0"/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能处理大规模数据，可扩展型好</a:t>
            </a:r>
            <a:endParaRPr lang="en-US" altLang="zh-CN" dirty="0"/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当簇接近高斯分布时，效果较好</a:t>
            </a:r>
            <a:endParaRPr lang="en-US" altLang="zh-CN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K-means</a:t>
            </a:r>
            <a:r>
              <a:rPr kumimoji="1" lang="zh-CN" altLang="en-US" dirty="0"/>
              <a:t>聚类的优点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3637" y="1443028"/>
            <a:ext cx="10376535" cy="367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marR="5080" indent="-449580">
              <a:lnSpc>
                <a:spcPct val="150000"/>
              </a:lnSpc>
              <a:spcBef>
                <a:spcPts val="100"/>
              </a:spcBef>
              <a:buFont typeface="Wingdings" panose="05000000000000000000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硬划分数据点到簇，当数据上出现一些小</a:t>
            </a:r>
            <a:r>
              <a:rPr sz="2600" spc="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600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扰动，可能</a:t>
            </a:r>
            <a:r>
              <a:rPr sz="2600" spc="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</a:t>
            </a:r>
            <a:r>
              <a:rPr sz="2600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致一个点</a:t>
            </a:r>
            <a:r>
              <a:rPr sz="2600" spc="-1814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 </a:t>
            </a:r>
            <a:r>
              <a:rPr sz="2600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分到另外的簇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buClr>
                <a:srgbClr val="182F4E"/>
              </a:buClr>
              <a:buFont typeface="Wingdings" panose="05000000000000000000"/>
              <a:buChar char="◼"/>
            </a:pP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82F4E"/>
              </a:buClr>
              <a:buFont typeface="Wingdings" panose="05000000000000000000"/>
              <a:buChar char="◼"/>
            </a:pP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2280" indent="-449580">
              <a:lnSpc>
                <a:spcPct val="100000"/>
              </a:lnSpc>
              <a:buFont typeface="Wingdings" panose="05000000000000000000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假定簇为球形且每个簇的概率相等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buClr>
                <a:srgbClr val="182F4E"/>
              </a:buClr>
              <a:buFont typeface="Wingdings" panose="05000000000000000000"/>
              <a:buChar char="◼"/>
            </a:pPr>
            <a:endParaRPr sz="2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82F4E"/>
              </a:buClr>
              <a:buFont typeface="Wingdings" panose="05000000000000000000"/>
              <a:buChar char="◼"/>
            </a:pPr>
            <a:endParaRPr sz="2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2280" indent="-449580">
              <a:lnSpc>
                <a:spcPct val="100000"/>
              </a:lnSpc>
              <a:buFont typeface="Wingdings" panose="05000000000000000000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</a:t>
            </a:r>
            <a:r>
              <a:rPr sz="2600" spc="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决方案</a:t>
            </a:r>
            <a:r>
              <a:rPr sz="2600" b="1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2600" b="1" spc="20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b="1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</a:t>
            </a:r>
            <a:r>
              <a:rPr sz="2600" b="1" spc="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斯</a:t>
            </a:r>
            <a:r>
              <a:rPr sz="2600" b="1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混</a:t>
            </a:r>
            <a:r>
              <a:rPr sz="2600" b="1" spc="10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合模</a:t>
            </a:r>
            <a:r>
              <a:rPr sz="2600" b="1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</a:t>
            </a:r>
            <a:endParaRPr sz="2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52412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1" lang="en-US" altLang="zh-CN" sz="2800" b="1" dirty="0">
                <a:solidFill>
                  <a:schemeClr val="bg1"/>
                </a:solidFill>
              </a:rPr>
              <a:t>K-</a:t>
            </a:r>
            <a:r>
              <a:rPr kumimoji="1" lang="en-US" altLang="zh-CN" sz="2800" b="1" dirty="0" err="1">
                <a:solidFill>
                  <a:schemeClr val="bg1"/>
                </a:solidFill>
              </a:rPr>
              <a:t>means</a:t>
            </a:r>
            <a:r>
              <a:rPr sz="2800" b="1" spc="-5" dirty="0" err="1" smtClean="0">
                <a:solidFill>
                  <a:schemeClr val="bg1"/>
                </a:solidFill>
              </a:rPr>
              <a:t>的局限性</a:t>
            </a:r>
            <a:endParaRPr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Outline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364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距离度量函数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聚类性能评价指标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3" indent="-28575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均值聚类（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层次聚类</a:t>
            </a:r>
            <a:endParaRPr lang="en-US" altLang="zh-CN" sz="2200" b="1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基于密度的聚类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46378" y="1301190"/>
            <a:ext cx="6839839" cy="167703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660"/>
              </a:spcBef>
              <a:buFont typeface="Wingdings" panose="05000000000000000000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产生树形嵌套的聚类簇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2280" indent="-449580">
              <a:lnSpc>
                <a:spcPct val="100000"/>
              </a:lnSpc>
              <a:spcBef>
                <a:spcPts val="1565"/>
              </a:spcBef>
              <a:buFont typeface="Wingdings" panose="05000000000000000000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可以被可视化为树状图</a:t>
            </a:r>
            <a:r>
              <a:rPr sz="2600" spc="-170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(dendrogram</a:t>
            </a:r>
            <a:r>
              <a:rPr sz="2600" b="1" spc="-170" dirty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1350" lvl="1" indent="-171450">
              <a:lnSpc>
                <a:spcPct val="100000"/>
              </a:lnSpc>
              <a:spcBef>
                <a:spcPts val="755"/>
              </a:spcBef>
              <a:buFont typeface="Arial" panose="020B0604020202020204"/>
              <a:buChar char="•"/>
              <a:tabLst>
                <a:tab pos="641350" algn="l"/>
              </a:tabLst>
            </a:pP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树形的示意图，记录了簇合并或分割的序列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层次聚类</a:t>
            </a:r>
            <a:endParaRPr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3863" y="3429000"/>
            <a:ext cx="7363769" cy="2669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8912" y="1305052"/>
            <a:ext cx="10795515" cy="295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8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8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不需要提前假定聚类的簇数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1350" indent="-171450">
              <a:lnSpc>
                <a:spcPct val="100000"/>
              </a:lnSpc>
              <a:spcBef>
                <a:spcPts val="2040"/>
              </a:spcBef>
              <a:buFont typeface="Arial" panose="020B0604020202020204"/>
              <a:buChar char="•"/>
              <a:tabLst>
                <a:tab pos="641985" algn="l"/>
              </a:tabLst>
            </a:pPr>
            <a:r>
              <a:rPr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通过选择</a:t>
            </a:r>
            <a:r>
              <a:rPr sz="2400" dirty="0" smtClean="0">
                <a:solidFill>
                  <a:srgbClr val="182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树状图</a:t>
            </a:r>
            <a:r>
              <a:rPr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的某一层可以获得任意簇数量的聚类结构</a:t>
            </a:r>
            <a:endParaRPr lang="en-US" sz="2400" dirty="0" smtClean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1350" indent="-171450">
              <a:lnSpc>
                <a:spcPct val="100000"/>
              </a:lnSpc>
              <a:spcBef>
                <a:spcPts val="2040"/>
              </a:spcBef>
              <a:buFont typeface="Arial" panose="020B0604020202020204"/>
              <a:buChar char="•"/>
              <a:tabLst>
                <a:tab pos="641985" algn="l"/>
              </a:tabLst>
            </a:pP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800" spc="308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聚类结果可能对应着有意义的</a:t>
            </a:r>
            <a:r>
              <a:rPr sz="2800" spc="-1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类体系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1350" indent="-171450">
              <a:lnSpc>
                <a:spcPct val="100000"/>
              </a:lnSpc>
              <a:spcBef>
                <a:spcPts val="2045"/>
              </a:spcBef>
              <a:buFont typeface="Arial" panose="020B0604020202020204"/>
              <a:buChar char="•"/>
              <a:tabLst>
                <a:tab pos="641985" algn="l"/>
              </a:tabLst>
            </a:pP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例如在生物科学中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(e.g.,</a:t>
            </a:r>
            <a:r>
              <a:rPr sz="2400" spc="-1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门纲目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</a:t>
            </a:r>
            <a:r>
              <a:rPr sz="2400" spc="-7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400" spc="-14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人类种系</a:t>
            </a:r>
            <a:r>
              <a:rPr sz="2400" spc="-7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400" spc="-12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41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…)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25165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层次聚类的优点</a:t>
            </a:r>
            <a:endParaRPr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层次聚类</a:t>
            </a:r>
            <a:endParaRPr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4914" y="978357"/>
            <a:ext cx="11496082" cy="240347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60"/>
              </a:spcBef>
              <a:buFont typeface="Wingdings" panose="05000000000000000000"/>
              <a:buChar char="◼"/>
              <a:tabLst>
                <a:tab pos="469265" algn="l"/>
                <a:tab pos="469900" algn="l"/>
              </a:tabLst>
            </a:pPr>
            <a:r>
              <a:rPr sz="2600" spc="-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自底向上</a:t>
            </a:r>
            <a:r>
              <a:rPr lang="zh-CN" altLang="en-US" sz="2600" spc="-8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600" spc="-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凝聚式</a:t>
            </a:r>
            <a:r>
              <a:rPr lang="zh-CN" altLang="en-US" sz="2600" spc="-6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2600" spc="-6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2600" spc="-12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递归的合并相似度最高</a:t>
            </a:r>
            <a:r>
              <a:rPr sz="2600" spc="27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2600" spc="-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距离最近的两个簇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9900" indent="-457200">
              <a:lnSpc>
                <a:spcPct val="100000"/>
              </a:lnSpc>
              <a:spcBef>
                <a:spcPts val="1560"/>
              </a:spcBef>
              <a:buFont typeface="Wingdings" panose="05000000000000000000"/>
              <a:buChar char="◼"/>
              <a:tabLst>
                <a:tab pos="469265" algn="l"/>
                <a:tab pos="469900" algn="l"/>
              </a:tabLst>
            </a:pPr>
            <a:r>
              <a:rPr sz="2600" spc="-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自顶向下</a:t>
            </a:r>
            <a:r>
              <a:rPr lang="zh-CN" altLang="en-US" sz="2600" spc="-8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sz="2600" spc="-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分裂</a:t>
            </a:r>
            <a:r>
              <a:rPr sz="2600" spc="-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</a:t>
            </a:r>
            <a:r>
              <a:rPr lang="zh-CN" altLang="en-US" sz="2600" spc="-6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2600" spc="-6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2600" spc="-12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递归地分裂最不一致的簇（例如：具有</a:t>
            </a:r>
            <a:r>
              <a:rPr sz="2600" spc="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</a:t>
            </a:r>
            <a:r>
              <a:rPr sz="2600" spc="-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大直径的簇</a:t>
            </a:r>
            <a:r>
              <a:rPr sz="2600" spc="-165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9900" marR="112395" indent="-457200">
              <a:lnSpc>
                <a:spcPct val="150000"/>
              </a:lnSpc>
              <a:buFont typeface="Wingdings" panose="05000000000000000000"/>
              <a:buChar char="◼"/>
              <a:tabLst>
                <a:tab pos="469265" algn="l"/>
                <a:tab pos="469900" algn="l"/>
              </a:tabLst>
            </a:pPr>
            <a:r>
              <a:rPr sz="2600" spc="-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用户可以在层次化的聚类中选择一个分割</a:t>
            </a:r>
            <a:r>
              <a:rPr sz="2600" spc="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600" spc="-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得到一个最</a:t>
            </a:r>
            <a:r>
              <a:rPr sz="2600" spc="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</a:t>
            </a:r>
            <a:r>
              <a:rPr sz="2600" spc="-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然的聚类结</a:t>
            </a:r>
            <a:r>
              <a:rPr sz="2600" spc="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果</a:t>
            </a:r>
            <a:r>
              <a:rPr sz="2600" spc="-1755" dirty="0" smtClean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sz="2600" spc="-5" dirty="0" smtClean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600" spc="-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</a:t>
            </a:r>
            <a:r>
              <a:rPr lang="zh-CN" altLang="en-US" sz="2600" spc="-5" dirty="0" smtClean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600" spc="-5" dirty="0" smtClean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各个簇的簇间相似性高于一定阈值</a:t>
            </a:r>
            <a:r>
              <a:rPr sz="2600" spc="-5" dirty="0">
                <a:solidFill>
                  <a:srgbClr val="0941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0392" y="3521990"/>
            <a:ext cx="6189868" cy="3336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发现数据中分组聚集的结构：</a:t>
            </a:r>
            <a:r>
              <a:rPr lang="zh-CN" altLang="en-US" dirty="0" smtClean="0"/>
              <a:t>根据</a:t>
            </a:r>
            <a:r>
              <a:rPr lang="zh-CN" altLang="en-US" dirty="0"/>
              <a:t>数据中样本与样本之间的距离或</a:t>
            </a:r>
            <a:r>
              <a:rPr lang="zh-CN" altLang="en-US" dirty="0" smtClean="0"/>
              <a:t>相似度，将</a:t>
            </a:r>
            <a:r>
              <a:rPr lang="zh-CN" altLang="en-US" dirty="0"/>
              <a:t>样本划分为若干组／类／簇（</a:t>
            </a:r>
            <a:r>
              <a:rPr lang="en-US" altLang="zh-CN" dirty="0"/>
              <a:t>cluster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划分的原则</a:t>
            </a:r>
            <a:r>
              <a:rPr lang="zh-CN" altLang="en-US" dirty="0" smtClean="0"/>
              <a:t>：簇内样本相似、</a:t>
            </a:r>
            <a:r>
              <a:rPr lang="zh-CN" altLang="en-US" dirty="0"/>
              <a:t>簇间</a:t>
            </a:r>
            <a:r>
              <a:rPr lang="zh-CN" altLang="en-US" dirty="0" smtClean="0"/>
              <a:t>样本不相似</a:t>
            </a:r>
            <a:endParaRPr kumimoji="1" lang="zh-CN" altLang="en-US" dirty="0"/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聚类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5783" y="3144652"/>
            <a:ext cx="6578600" cy="353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8913" y="1097990"/>
            <a:ext cx="8164154" cy="1218282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37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相较于</a:t>
            </a:r>
            <a:r>
              <a:rPr lang="zh-CN" altLang="en-US"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分裂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凝聚式是更加流行的层次</a:t>
            </a:r>
            <a:r>
              <a:rPr lang="zh-CN" altLang="en-US"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聚类技术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3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基本算法非常直观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913" y="5354305"/>
            <a:ext cx="1081278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50000"/>
              </a:lnSpc>
              <a:spcBef>
                <a:spcPts val="100"/>
              </a:spcBef>
            </a:pPr>
            <a:r>
              <a:rPr sz="26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3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关键是如何计算簇之间的</a:t>
            </a:r>
            <a:r>
              <a:rPr lang="zh-CN" altLang="en-US"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相似度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2600" spc="-5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proximity</a:t>
            </a:r>
            <a:r>
              <a:rPr sz="2600" spc="-12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8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2600" spc="-1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254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zh-CN" altLang="en-US" sz="2600" spc="-254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不同的定义簇间距</a:t>
            </a:r>
            <a:r>
              <a:rPr lang="zh-CN" altLang="en-US"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离的方法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将得到不同的聚类算法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25165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凝聚式聚类算法</a:t>
            </a:r>
            <a:endParaRPr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83869" y="2316272"/>
            <a:ext cx="5609526" cy="2794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8912" y="1296669"/>
            <a:ext cx="8587487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n"/>
            </a:pPr>
            <a:r>
              <a:rPr lang="zh-CN" altLang="en-US" sz="2600" b="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开始时每个点是一个簇，计算一个</a:t>
            </a:r>
            <a:r>
              <a:rPr lang="zh-CN" altLang="en-US" sz="2600" b="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相似度矩阵</a:t>
            </a:r>
            <a:endParaRPr sz="2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7512" y="141732"/>
            <a:ext cx="175488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起始状态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810246" y="1961704"/>
            <a:ext cx="8699500" cy="4228465"/>
          </a:xfrm>
          <a:custGeom>
            <a:avLst/>
            <a:gdLst/>
            <a:ahLst/>
            <a:cxnLst/>
            <a:rect l="l" t="t" r="r" b="b"/>
            <a:pathLst>
              <a:path w="8699500" h="4228465">
                <a:moveTo>
                  <a:pt x="0" y="4228338"/>
                </a:moveTo>
                <a:lnTo>
                  <a:pt x="8698992" y="4228338"/>
                </a:lnTo>
                <a:lnTo>
                  <a:pt x="8698992" y="0"/>
                </a:lnTo>
                <a:lnTo>
                  <a:pt x="0" y="0"/>
                </a:lnTo>
                <a:lnTo>
                  <a:pt x="0" y="42283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5"/>
          <p:cNvSpPr/>
          <p:nvPr/>
        </p:nvSpPr>
        <p:spPr>
          <a:xfrm>
            <a:off x="7223759" y="2026946"/>
            <a:ext cx="2285987" cy="2048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6"/>
          <p:cNvSpPr/>
          <p:nvPr/>
        </p:nvSpPr>
        <p:spPr>
          <a:xfrm>
            <a:off x="1828515" y="2054139"/>
            <a:ext cx="2984200" cy="2276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7"/>
          <p:cNvSpPr/>
          <p:nvPr/>
        </p:nvSpPr>
        <p:spPr>
          <a:xfrm>
            <a:off x="6483858" y="5161021"/>
            <a:ext cx="3150188" cy="409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8913" y="1296669"/>
            <a:ext cx="7182020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600" b="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lang="zh-CN" altLang="en-US" sz="2600" b="0" spc="-38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600" b="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经过一些合并步骤后，我们</a:t>
            </a:r>
            <a:r>
              <a:rPr lang="zh-CN" altLang="en-US" sz="2600" b="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可以获得一些簇</a:t>
            </a:r>
            <a:endParaRPr lang="zh-CN" altLang="en-US" sz="2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7512" y="141732"/>
            <a:ext cx="211048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中间过程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1514589" y="1961717"/>
            <a:ext cx="6787296" cy="4180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410" y="872066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8912" y="1296669"/>
            <a:ext cx="9774789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600" b="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lang="zh-CN" altLang="en-US" sz="2600" b="0" spc="-3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600" b="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我们合并最近的两个簇</a:t>
            </a:r>
            <a:r>
              <a:rPr lang="zh-CN" altLang="en-US" sz="2600" b="0" spc="1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600" b="0" spc="-24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(C2</a:t>
            </a:r>
            <a:r>
              <a:rPr lang="zh-CN" altLang="en-US" sz="2600" b="0" spc="-14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600" b="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zh-CN" altLang="en-US" sz="2600" b="0" spc="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600" b="0" spc="-24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C5)</a:t>
            </a:r>
            <a:r>
              <a:rPr lang="zh-CN" altLang="en-US" sz="2600" b="0" spc="-1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600" b="0" spc="-14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600" b="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并更新相似度矩阵</a:t>
            </a:r>
            <a:endParaRPr lang="zh-CN" altLang="en-US" sz="2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7512" y="141732"/>
            <a:ext cx="211048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中间过程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4"/>
          <p:cNvSpPr/>
          <p:nvPr/>
        </p:nvSpPr>
        <p:spPr>
          <a:xfrm>
            <a:off x="1357547" y="1995583"/>
            <a:ext cx="6680667" cy="4128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8913" y="1296669"/>
            <a:ext cx="7402154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b="0" spc="-36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b="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问题在于</a:t>
            </a:r>
            <a:r>
              <a:rPr sz="2600" b="0" spc="-2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b="0" spc="21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sz="2600" b="0" spc="-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我们如何更新相似度</a:t>
            </a:r>
            <a:r>
              <a:rPr lang="zh-CN" altLang="en-US" sz="2600" b="0" spc="-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矩阵？</a:t>
            </a:r>
            <a:r>
              <a:rPr sz="2600" b="0" spc="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7513" y="141732"/>
            <a:ext cx="1093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合并后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0264" y="1952673"/>
            <a:ext cx="6800803" cy="4442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94754" y="1147572"/>
            <a:ext cx="4186554" cy="5236845"/>
          </a:xfrm>
          <a:custGeom>
            <a:avLst/>
            <a:gdLst/>
            <a:ahLst/>
            <a:cxnLst/>
            <a:rect l="l" t="t" r="r" b="b"/>
            <a:pathLst>
              <a:path w="4186554" h="5236845">
                <a:moveTo>
                  <a:pt x="0" y="5236464"/>
                </a:moveTo>
                <a:lnTo>
                  <a:pt x="4186428" y="5236464"/>
                </a:lnTo>
                <a:lnTo>
                  <a:pt x="4186428" y="0"/>
                </a:lnTo>
                <a:lnTo>
                  <a:pt x="0" y="0"/>
                </a:lnTo>
                <a:lnTo>
                  <a:pt x="0" y="5236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08913" y="1097990"/>
            <a:ext cx="6951955" cy="3506088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最小距离</a:t>
            </a:r>
            <a:r>
              <a:rPr sz="2600" spc="-8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(MIN)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最大距离</a:t>
            </a:r>
            <a:r>
              <a:rPr sz="2600" spc="-15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(MAX)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平均距离</a:t>
            </a:r>
            <a:r>
              <a:rPr sz="2600" spc="-12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(Group</a:t>
            </a:r>
            <a:r>
              <a:rPr sz="2600" spc="-12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16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Average)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</a:t>
            </a:r>
            <a:r>
              <a:rPr sz="2600" spc="-13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 </a:t>
            </a:r>
            <a:r>
              <a:rPr sz="2600" spc="-13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 离 (Distance Between  Centroids)</a:t>
            </a:r>
            <a:endParaRPr sz="2600" spc="-13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其他由某种目标函数推导出来的方</a:t>
            </a:r>
            <a:r>
              <a:rPr sz="2600" spc="-68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1350" indent="-171450">
              <a:lnSpc>
                <a:spcPct val="100000"/>
              </a:lnSpc>
              <a:spcBef>
                <a:spcPts val="755"/>
              </a:spcBef>
              <a:buChar char="•"/>
              <a:tabLst>
                <a:tab pos="641985" algn="l"/>
              </a:tabLst>
            </a:pPr>
            <a:r>
              <a:rPr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Ward</a:t>
            </a:r>
            <a:r>
              <a:rPr lang="en-US" altLang="zh-CN"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</a:t>
            </a:r>
            <a:r>
              <a:rPr lang="zh-CN" altLang="en-US"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400" spc="-12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方法使用平方误差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如何定义簇间相似性</a:t>
            </a:r>
            <a:endParaRPr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23176" y="1357917"/>
            <a:ext cx="3466585" cy="1474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60868" y="3155695"/>
            <a:ext cx="2391200" cy="2687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94754" y="1147572"/>
            <a:ext cx="4186554" cy="5236845"/>
          </a:xfrm>
          <a:custGeom>
            <a:avLst/>
            <a:gdLst/>
            <a:ahLst/>
            <a:cxnLst/>
            <a:rect l="l" t="t" r="r" b="b"/>
            <a:pathLst>
              <a:path w="4186554" h="5236845">
                <a:moveTo>
                  <a:pt x="0" y="5236464"/>
                </a:moveTo>
                <a:lnTo>
                  <a:pt x="4186428" y="5236464"/>
                </a:lnTo>
                <a:lnTo>
                  <a:pt x="4186428" y="0"/>
                </a:lnTo>
                <a:lnTo>
                  <a:pt x="0" y="0"/>
                </a:lnTo>
                <a:lnTo>
                  <a:pt x="0" y="5236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如何定义簇间相似性</a:t>
            </a:r>
            <a:endParaRPr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3676" y="1381530"/>
            <a:ext cx="3412077" cy="1491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35240" y="3428977"/>
            <a:ext cx="2493343" cy="2180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8913" y="1097990"/>
            <a:ext cx="7137915" cy="4760278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最小距离</a:t>
            </a:r>
            <a:r>
              <a:rPr sz="2600" spc="-8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(MIN)</a:t>
            </a:r>
            <a:r>
              <a:rPr sz="2600" spc="-14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15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(Single</a:t>
            </a:r>
            <a:r>
              <a:rPr sz="2600" spc="-13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link)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最大距离</a:t>
            </a:r>
            <a:r>
              <a:rPr sz="2600" spc="-15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(MAX)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平均距离</a:t>
            </a:r>
            <a:r>
              <a:rPr sz="2600" spc="-12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(Group</a:t>
            </a:r>
            <a:r>
              <a:rPr sz="2600" spc="-12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16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Average)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lang="zh-CN" altLang="en-US"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</a:t>
            </a:r>
            <a:r>
              <a:rPr lang="zh-CN" altLang="en-US" sz="2600" spc="-13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 距 离 </a:t>
            </a:r>
            <a:r>
              <a:rPr lang="en-US" altLang="zh-CN" sz="2600" spc="-13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(Distance Between  Centroids)</a:t>
            </a:r>
            <a:endParaRPr lang="en-US" altLang="zh-CN" sz="2600" spc="-13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38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其他由某种目标函数推导出来的方</a:t>
            </a:r>
            <a:r>
              <a:rPr sz="2600" spc="-68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1350" indent="-171450">
              <a:lnSpc>
                <a:spcPct val="100000"/>
              </a:lnSpc>
              <a:spcBef>
                <a:spcPts val="755"/>
              </a:spcBef>
              <a:buChar char="•"/>
              <a:tabLst>
                <a:tab pos="641985" algn="l"/>
              </a:tabLst>
            </a:pPr>
            <a:r>
              <a:rPr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Ward</a:t>
            </a:r>
            <a:r>
              <a:rPr lang="en-US" altLang="zh-CN"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</a:t>
            </a:r>
            <a:r>
              <a:rPr lang="zh-CN" altLang="en-US"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400" spc="-12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方法使用平方误差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01015" marR="1974215">
              <a:lnSpc>
                <a:spcPct val="150000"/>
              </a:lnSpc>
              <a:spcBef>
                <a:spcPts val="5"/>
              </a:spcBef>
            </a:pPr>
            <a:r>
              <a:rPr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优势</a:t>
            </a:r>
            <a:r>
              <a:rPr sz="2000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2000" spc="-5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可形成非球形、非凸的簇 </a:t>
            </a:r>
            <a:endParaRPr lang="en-US" sz="2000" spc="-5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01015" marR="1974215">
              <a:lnSpc>
                <a:spcPct val="150000"/>
              </a:lnSpc>
              <a:spcBef>
                <a:spcPts val="5"/>
              </a:spcBef>
            </a:pPr>
            <a:r>
              <a:rPr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</a:t>
            </a:r>
            <a:r>
              <a:rPr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2000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链式效应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94754" y="1147572"/>
            <a:ext cx="4186554" cy="5236845"/>
          </a:xfrm>
          <a:custGeom>
            <a:avLst/>
            <a:gdLst/>
            <a:ahLst/>
            <a:cxnLst/>
            <a:rect l="l" t="t" r="r" b="b"/>
            <a:pathLst>
              <a:path w="4186554" h="5236845">
                <a:moveTo>
                  <a:pt x="0" y="5236464"/>
                </a:moveTo>
                <a:lnTo>
                  <a:pt x="4186428" y="5236464"/>
                </a:lnTo>
                <a:lnTo>
                  <a:pt x="4186428" y="0"/>
                </a:lnTo>
                <a:lnTo>
                  <a:pt x="0" y="0"/>
                </a:lnTo>
                <a:lnTo>
                  <a:pt x="0" y="5236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如何定义簇间相似性</a:t>
            </a:r>
            <a:endParaRPr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418844"/>
            <a:ext cx="3348427" cy="1537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35240" y="3483878"/>
            <a:ext cx="2497661" cy="222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2636" y="1097990"/>
            <a:ext cx="7654433" cy="475258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16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最小距离</a:t>
            </a:r>
            <a:r>
              <a:rPr sz="2600" spc="-8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(MIN)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8595">
              <a:lnSpc>
                <a:spcPct val="100000"/>
              </a:lnSpc>
              <a:spcBef>
                <a:spcPts val="1565"/>
              </a:spcBef>
            </a:pPr>
            <a:r>
              <a:rPr sz="2600" spc="271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最大距离</a:t>
            </a:r>
            <a:r>
              <a:rPr sz="2600" spc="-15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(MAX)</a:t>
            </a:r>
            <a:r>
              <a:rPr sz="2600" spc="-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9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(complete</a:t>
            </a:r>
            <a:r>
              <a:rPr sz="2600" spc="-12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link)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8595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平均距离</a:t>
            </a:r>
            <a:r>
              <a:rPr sz="2600" spc="-12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(Group</a:t>
            </a:r>
            <a:r>
              <a:rPr sz="2600" spc="-12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16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Average)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8595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中心点距离(Distance Between  Centroids)</a:t>
            </a:r>
            <a:endParaRPr sz="2600" spc="-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8595">
              <a:lnSpc>
                <a:spcPct val="100000"/>
              </a:lnSpc>
              <a:spcBef>
                <a:spcPts val="1560"/>
              </a:spcBef>
            </a:pPr>
            <a:r>
              <a:rPr sz="26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38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其他由某种目标函数推导出来的方</a:t>
            </a:r>
            <a:r>
              <a:rPr sz="2600" spc="-68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17880" indent="-171450">
              <a:lnSpc>
                <a:spcPct val="100000"/>
              </a:lnSpc>
              <a:spcBef>
                <a:spcPts val="755"/>
              </a:spcBef>
              <a:buChar char="•"/>
              <a:tabLst>
                <a:tab pos="817880" algn="l"/>
              </a:tabLst>
            </a:pPr>
            <a:r>
              <a:rPr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Ward</a:t>
            </a:r>
            <a:r>
              <a:rPr lang="en-US" altLang="zh-CN"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</a:t>
            </a:r>
            <a:r>
              <a:rPr lang="zh-CN" altLang="en-US"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4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400" spc="-12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方法使用平方误差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优势</a:t>
            </a:r>
            <a:r>
              <a:rPr sz="2000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对噪声更加鲁棒</a:t>
            </a:r>
            <a:r>
              <a:rPr sz="2000" spc="114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(不成链)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</a:t>
            </a:r>
            <a:r>
              <a:rPr sz="2000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趋向于拆开大的簇,偏好球形(globular/round)簇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67223" y="1147315"/>
            <a:ext cx="4186554" cy="5236845"/>
          </a:xfrm>
          <a:custGeom>
            <a:avLst/>
            <a:gdLst/>
            <a:ahLst/>
            <a:cxnLst/>
            <a:rect l="l" t="t" r="r" b="b"/>
            <a:pathLst>
              <a:path w="4186554" h="5236845">
                <a:moveTo>
                  <a:pt x="0" y="5236464"/>
                </a:moveTo>
                <a:lnTo>
                  <a:pt x="4186428" y="5236464"/>
                </a:lnTo>
                <a:lnTo>
                  <a:pt x="4186428" y="0"/>
                </a:lnTo>
                <a:lnTo>
                  <a:pt x="0" y="0"/>
                </a:lnTo>
                <a:lnTo>
                  <a:pt x="0" y="5236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如何定义簇间相似性</a:t>
            </a:r>
            <a:endParaRPr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56092" y="1362819"/>
            <a:ext cx="3208816" cy="1398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15839" y="3765738"/>
            <a:ext cx="2315397" cy="2150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4913" y="1547885"/>
            <a:ext cx="8352197" cy="501419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8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最小距</a:t>
            </a:r>
            <a:r>
              <a:rPr sz="2800" spc="-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</a:t>
            </a:r>
            <a:r>
              <a:rPr sz="2800" spc="-7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(MIN)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800" spc="271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最大距离</a:t>
            </a:r>
            <a:r>
              <a:rPr sz="28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(MAX)</a:t>
            </a:r>
            <a:endParaRPr sz="2800" spc="-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8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 </a:t>
            </a:r>
            <a:r>
              <a:rPr lang="zh-CN" altLang="en-US" sz="28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800" spc="-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平均距离 </a:t>
            </a:r>
            <a:r>
              <a:rPr sz="2800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(Group  Average)(average-linkage)</a:t>
            </a:r>
            <a:endParaRPr sz="2800" spc="-5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8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 </a:t>
            </a:r>
            <a:r>
              <a:rPr lang="zh-CN" altLang="en-US"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中心点距离 </a:t>
            </a:r>
            <a:r>
              <a:rPr sz="28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(Distance Between  Centroids)</a:t>
            </a:r>
            <a:endParaRPr sz="2800" spc="-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8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 </a:t>
            </a:r>
            <a:r>
              <a:rPr lang="zh-CN" altLang="en-US"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其他由某种目标函数推导出来的方法</a:t>
            </a:r>
            <a:endParaRPr sz="2800" spc="-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1350" indent="-171450">
              <a:lnSpc>
                <a:spcPct val="100000"/>
              </a:lnSpc>
              <a:spcBef>
                <a:spcPts val="760"/>
              </a:spcBef>
              <a:buChar char="•"/>
              <a:tabLst>
                <a:tab pos="641985" algn="l"/>
              </a:tabLst>
            </a:pPr>
            <a:r>
              <a:rPr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Ward</a:t>
            </a:r>
            <a:r>
              <a:rPr lang="en-US" altLang="zh-CN"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</a:t>
            </a:r>
            <a:r>
              <a:rPr lang="zh-CN" altLang="en-US"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 </a:t>
            </a:r>
            <a:r>
              <a:rPr sz="28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方法使用平方误差</a:t>
            </a:r>
            <a:endParaRPr sz="2800" spc="-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93395">
              <a:lnSpc>
                <a:spcPct val="10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MIN</a:t>
            </a:r>
            <a:r>
              <a:rPr sz="2800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800" spc="114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MAX</a:t>
            </a:r>
            <a:r>
              <a:rPr sz="2800" spc="-1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的折中方案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94754" y="1147572"/>
            <a:ext cx="4186554" cy="5236845"/>
          </a:xfrm>
          <a:custGeom>
            <a:avLst/>
            <a:gdLst/>
            <a:ahLst/>
            <a:cxnLst/>
            <a:rect l="l" t="t" r="r" b="b"/>
            <a:pathLst>
              <a:path w="4186554" h="5236845">
                <a:moveTo>
                  <a:pt x="0" y="5236464"/>
                </a:moveTo>
                <a:lnTo>
                  <a:pt x="4186428" y="5236464"/>
                </a:lnTo>
                <a:lnTo>
                  <a:pt x="4186428" y="0"/>
                </a:lnTo>
                <a:lnTo>
                  <a:pt x="0" y="0"/>
                </a:lnTo>
                <a:lnTo>
                  <a:pt x="0" y="5236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如何定义簇间相似性</a:t>
            </a:r>
            <a:endParaRPr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56576" y="3284969"/>
            <a:ext cx="2391200" cy="26875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11568" y="1352605"/>
            <a:ext cx="3339918" cy="1520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4913" y="1352605"/>
            <a:ext cx="6610923" cy="446019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4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最小距离</a:t>
            </a:r>
            <a:r>
              <a:rPr sz="2400" spc="-8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(MIN)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最大距离</a:t>
            </a:r>
            <a:r>
              <a:rPr sz="2400" spc="-15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(MAX)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spcBef>
                <a:spcPts val="1560"/>
              </a:spcBef>
            </a:pPr>
            <a:r>
              <a:rPr sz="24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平均距离</a:t>
            </a:r>
            <a:r>
              <a:rPr sz="2400" spc="-12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 Average)</a:t>
            </a:r>
            <a:endParaRPr sz="2400" spc="-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spcBef>
                <a:spcPts val="1560"/>
              </a:spcBef>
            </a:pP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 </a:t>
            </a:r>
            <a:r>
              <a:rPr lang="zh-CN" altLang="en-US" sz="24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400" spc="-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中心点距离 </a:t>
            </a:r>
            <a:r>
              <a:rPr sz="2400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(Distance Between  Centroids)</a:t>
            </a:r>
            <a:endParaRPr sz="2400" spc="-5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spcBef>
                <a:spcPts val="1560"/>
              </a:spcBef>
            </a:pP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 </a:t>
            </a:r>
            <a:r>
              <a:rPr lang="zh-CN" altLang="en-US" sz="24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4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其他由某种目标函数推导出来的方法</a:t>
            </a:r>
            <a:endParaRPr sz="2400" spc="-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-171450">
              <a:spcBef>
                <a:spcPts val="755"/>
              </a:spcBef>
              <a:buFont typeface="Arial" panose="020B0604020202020204" pitchFamily="34" charset="0"/>
              <a:buChar char="•"/>
              <a:tabLst>
                <a:tab pos="641985" algn="l"/>
              </a:tabLst>
            </a:pPr>
            <a:r>
              <a:rPr lang="zh-CN" altLang="en-US" sz="24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Ward</a:t>
            </a:r>
            <a:r>
              <a:rPr lang="en-US" altLang="zh-CN" sz="24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</a:t>
            </a:r>
            <a:r>
              <a:rPr lang="zh-CN" altLang="en-US" sz="24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 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方法使用平方误差</a:t>
            </a:r>
            <a:endParaRPr sz="2400" spc="-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spcBef>
                <a:spcPts val="45"/>
              </a:spcBef>
            </a:pPr>
            <a:endParaRPr sz="2400" spc="-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321310"/>
            <a:r>
              <a:rPr sz="2400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问题: 反向效应 (后边合并的簇间距离可能 比之前合并的簇间距离更近)</a:t>
            </a:r>
            <a:endParaRPr sz="2400" spc="-5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 图像分割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聚类的应用场景</a:t>
            </a:r>
            <a:endParaRPr kumimoji="1" lang="zh-CN" altLang="en-US" dirty="0"/>
          </a:p>
        </p:txBody>
      </p:sp>
      <p:pic>
        <p:nvPicPr>
          <p:cNvPr id="1026" name="Picture 2" descr="https://www2.eecs.berkeley.edu/Research/Projects/CS/vision/grouping/files/ori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43" y="1667434"/>
            <a:ext cx="2641241" cy="394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2.eecs.berkeley.edu/Research/Projects/CS/vision/grouping/files/se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147" y="1653324"/>
            <a:ext cx="2650676" cy="39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617674" y="5647767"/>
            <a:ext cx="902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https://www2.eecs.berkeley.edu/Research/Projects/CS/vision/grouping/resources.html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4246" y="1402790"/>
            <a:ext cx="7988126" cy="3352200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4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最小距离</a:t>
            </a:r>
            <a:r>
              <a:rPr sz="2400" spc="-8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(MIN)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最大距离</a:t>
            </a:r>
            <a:r>
              <a:rPr sz="2400" spc="-15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(MAX)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spcBef>
                <a:spcPts val="1565"/>
              </a:spcBef>
            </a:pPr>
            <a:r>
              <a:rPr sz="24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平均距离(Group Average)</a:t>
            </a:r>
            <a:endParaRPr sz="2400" spc="-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1124585" indent="-286385">
              <a:spcBef>
                <a:spcPts val="1565"/>
              </a:spcBef>
            </a:pP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 </a:t>
            </a:r>
            <a:r>
              <a:rPr lang="zh-CN" altLang="en-US" sz="24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4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中心点距离 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(Distance  Between Centroids)</a:t>
            </a:r>
            <a:endParaRPr sz="2400" spc="-5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400" spc="-38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其他由某种目标函数推导出来的</a:t>
            </a:r>
            <a:r>
              <a:rPr sz="2400" spc="-73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 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1350" indent="-171450">
              <a:lnSpc>
                <a:spcPct val="100000"/>
              </a:lnSpc>
              <a:spcBef>
                <a:spcPts val="760"/>
              </a:spcBef>
              <a:buChar char="•"/>
              <a:tabLst>
                <a:tab pos="641985" algn="l"/>
              </a:tabLst>
            </a:pPr>
            <a:r>
              <a:rPr sz="2400" spc="-14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Ward</a:t>
            </a:r>
            <a:r>
              <a:rPr lang="en-US" altLang="zh-CN" sz="2400" spc="-14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</a:t>
            </a:r>
            <a:r>
              <a:rPr lang="zh-CN" altLang="en-US" sz="2400" spc="-14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4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400" spc="-125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方法使用平方误差</a:t>
            </a:r>
            <a:endParaRPr sz="2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如何定义簇间相似性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75981" y="4479797"/>
            <a:ext cx="2583179" cy="23736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74860" y="1147026"/>
            <a:ext cx="4817140" cy="29286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760"/>
              </a:lnSpc>
              <a:spcBef>
                <a:spcPts val="290"/>
              </a:spcBef>
            </a:pPr>
            <a:r>
              <a:rPr sz="24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两个簇的相似性基于两个簇融合后平方误差的增加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79095" indent="-366395">
              <a:lnSpc>
                <a:spcPct val="100000"/>
              </a:lnSpc>
              <a:spcBef>
                <a:spcPts val="1315"/>
              </a:spcBef>
              <a:buSzPct val="167000"/>
              <a:buFont typeface="Arial" panose="020B0604020202020204"/>
              <a:buChar char="•"/>
              <a:tabLst>
                <a:tab pos="379730" algn="l"/>
              </a:tabLst>
            </a:pP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更少受噪声和离群点影响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79095" indent="-366395">
              <a:lnSpc>
                <a:spcPct val="100000"/>
              </a:lnSpc>
              <a:spcBef>
                <a:spcPts val="1920"/>
              </a:spcBef>
              <a:buSzPct val="167000"/>
              <a:buFont typeface="Arial" panose="020B0604020202020204"/>
              <a:buChar char="•"/>
              <a:tabLst>
                <a:tab pos="379730" algn="l"/>
              </a:tabLst>
            </a:pP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倾向于球形簇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79095" indent="-366395">
              <a:lnSpc>
                <a:spcPct val="100000"/>
              </a:lnSpc>
              <a:spcBef>
                <a:spcPts val="1920"/>
              </a:spcBef>
              <a:buSzPct val="167000"/>
              <a:buChar char="•"/>
              <a:tabLst>
                <a:tab pos="379730" algn="l"/>
              </a:tabLst>
            </a:pP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的层次化版本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9445" lvl="1" indent="-271145">
              <a:lnSpc>
                <a:spcPct val="100000"/>
              </a:lnSpc>
              <a:spcBef>
                <a:spcPts val="470"/>
              </a:spcBef>
              <a:buFont typeface="Arial" panose="020B0604020202020204"/>
              <a:buChar char="•"/>
              <a:tabLst>
                <a:tab pos="639445" algn="l"/>
                <a:tab pos="640080" algn="l"/>
              </a:tabLst>
            </a:pP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可以用于初始</a:t>
            </a:r>
            <a:r>
              <a:rPr sz="2400" spc="-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r>
              <a:rPr sz="24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8913" y="1097990"/>
            <a:ext cx="7232820" cy="367536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35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贪心</a:t>
            </a:r>
            <a:r>
              <a:rPr sz="2600" b="1" spc="-15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sz="2600" spc="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旦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簇</a:t>
            </a:r>
            <a:r>
              <a:rPr sz="2600" spc="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被合</a:t>
            </a:r>
            <a:r>
              <a:rPr sz="2600" spc="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并或</a:t>
            </a:r>
            <a:r>
              <a:rPr sz="2600" spc="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者</a:t>
            </a:r>
            <a:r>
              <a:rPr sz="2600" spc="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拆</a:t>
            </a:r>
            <a:r>
              <a:rPr sz="2600" spc="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2600" spc="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600" spc="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</a:t>
            </a:r>
            <a:r>
              <a:rPr sz="2600" spc="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程不</a:t>
            </a:r>
            <a:r>
              <a:rPr sz="2600" spc="-70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 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逆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3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</a:t>
            </a:r>
            <a:r>
              <a:rPr sz="2600" spc="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有优化一</a:t>
            </a:r>
            <a:r>
              <a:rPr sz="2600" spc="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sz="2600" spc="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</a:t>
            </a:r>
            <a:r>
              <a:rPr sz="2600" spc="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600" spc="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</a:t>
            </a:r>
            <a:r>
              <a:rPr sz="2600" spc="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</a:t>
            </a:r>
            <a:r>
              <a:rPr sz="2600" spc="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34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不同方法存在一个或多个以下问</a:t>
            </a:r>
            <a:r>
              <a:rPr sz="26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</a:t>
            </a:r>
            <a:r>
              <a:rPr sz="2600" spc="-3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6905" indent="-167005">
              <a:lnSpc>
                <a:spcPct val="100000"/>
              </a:lnSpc>
              <a:spcBef>
                <a:spcPts val="1985"/>
              </a:spcBef>
              <a:buFont typeface="Arial" panose="020B0604020202020204"/>
              <a:buChar char="•"/>
              <a:tabLst>
                <a:tab pos="637540" algn="l"/>
              </a:tabLst>
            </a:pP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对噪声和离群点敏感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6905" indent="-167005">
              <a:lnSpc>
                <a:spcPct val="100000"/>
              </a:lnSpc>
              <a:spcBef>
                <a:spcPts val="1945"/>
              </a:spcBef>
              <a:buFont typeface="Arial" panose="020B0604020202020204"/>
              <a:buChar char="•"/>
              <a:tabLst>
                <a:tab pos="637540" algn="l"/>
              </a:tabLst>
            </a:pP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比较难处理不同尺寸的簇和凸的簇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6905" indent="-167005">
              <a:lnSpc>
                <a:spcPct val="100000"/>
              </a:lnSpc>
              <a:spcBef>
                <a:spcPts val="1940"/>
              </a:spcBef>
              <a:buFont typeface="Arial" panose="020B0604020202020204"/>
              <a:buChar char="•"/>
              <a:tabLst>
                <a:tab pos="637540" algn="l"/>
              </a:tabLst>
            </a:pP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成链</a:t>
            </a:r>
            <a:r>
              <a:rPr sz="2400" spc="-7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400" spc="-13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误把大簇分裂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25165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层次聚类的限制</a:t>
            </a:r>
            <a:endParaRPr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Outline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364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距离度量函数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聚类性能评价指标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3" indent="-28575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均值聚类（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层次聚类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基于密度的聚类</a:t>
            </a:r>
            <a:endParaRPr lang="en-US" altLang="zh-CN" sz="2200" b="1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/>
              <p:cNvSpPr txBox="1"/>
              <p:nvPr/>
            </p:nvSpPr>
            <p:spPr>
              <a:xfrm>
                <a:off x="708913" y="1097990"/>
                <a:ext cx="11481562" cy="1188339"/>
              </a:xfrm>
              <a:prstGeom prst="rect">
                <a:avLst/>
              </a:prstGeom>
            </p:spPr>
            <p:txBody>
              <a:bodyPr vert="horz" wrap="square" lIns="0" tIns="21082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660"/>
                  </a:spcBef>
                </a:pPr>
                <a:r>
                  <a:rPr lang="en-US" sz="2400" spc="2710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◼</a:t>
                </a:r>
                <a:r>
                  <a:rPr lang="en-US" sz="2400" spc="-5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DBSCAN</a:t>
                </a:r>
                <a:r>
                  <a:rPr lang="en-US" sz="24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(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lang="en-US" sz="24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density-based </a:t>
                </a:r>
                <a:r>
                  <a:rPr lang="en-US" sz="24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spatial clustering of application with </a:t>
                </a:r>
                <a:r>
                  <a:rPr lang="en-US" sz="24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Noise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）</a:t>
                </a:r>
                <a:endParaRPr lang="en-US" sz="2400" spc="-5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565"/>
                  </a:spcBef>
                </a:pPr>
                <a:r>
                  <a:rPr lang="en-US" sz="2400" spc="271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◼</a:t>
                </a:r>
                <a:r>
                  <a:rPr lang="en-US" sz="2400" spc="-34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密度</a:t>
                </a:r>
                <a:r>
                  <a:rPr lang="en-US" sz="2400" b="1" spc="-15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(Density)</a:t>
                </a:r>
                <a:r>
                  <a:rPr lang="en-US" sz="2400" b="1" spc="-114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lang="en-US" sz="2400" spc="-22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=</a:t>
                </a:r>
                <a:r>
                  <a:rPr lang="en-US" sz="2400" spc="-13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lang="en-US" sz="24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给定半径</a:t>
                </a:r>
                <a:r>
                  <a:rPr lang="en-US" sz="2400" spc="1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lang="en-US" sz="2400" spc="-15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spc="-155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𝜀</m:t>
                    </m:r>
                  </m:oMath>
                </a14:m>
                <a:r>
                  <a:rPr lang="en-US" sz="2400" spc="-15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)</a:t>
                </a:r>
                <a:r>
                  <a:rPr lang="en-US" sz="24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内点的个数</a:t>
                </a:r>
                <a:endParaRPr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3" y="1097990"/>
                <a:ext cx="11481562" cy="1188339"/>
              </a:xfrm>
              <a:prstGeom prst="rect">
                <a:avLst/>
              </a:prstGeom>
              <a:blipFill rotWithShape="1">
                <a:blip r:embed="rId2"/>
                <a:stretch>
                  <a:fillRect l="-2" t="-6" r="3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0207"/>
            <a:ext cx="197502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kern="1200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DBSCAN</a:t>
            </a:r>
            <a:endParaRPr sz="2600" b="1" kern="1200" spc="-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5928" y="2947492"/>
            <a:ext cx="3094401" cy="2668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0339" y="6075934"/>
            <a:ext cx="117309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 smtClean="0">
                <a:solidFill>
                  <a:srgbClr val="09405E"/>
                </a:solidFill>
                <a:latin typeface="Times New Roman" panose="02020603050405020304"/>
                <a:cs typeface="Times New Roman" panose="02020603050405020304"/>
              </a:rPr>
              <a:t>Ester </a:t>
            </a:r>
            <a:r>
              <a:rPr sz="2000" spc="-5" dirty="0">
                <a:solidFill>
                  <a:srgbClr val="09405E"/>
                </a:solidFill>
                <a:latin typeface="Times New Roman" panose="02020603050405020304"/>
                <a:cs typeface="Times New Roman" panose="02020603050405020304"/>
              </a:rPr>
              <a:t>et al. A density-based algorithm for discovering clusters in </a:t>
            </a:r>
            <a:r>
              <a:rPr sz="2000" spc="-10" dirty="0">
                <a:solidFill>
                  <a:srgbClr val="09405E"/>
                </a:solidFill>
                <a:latin typeface="Times New Roman" panose="02020603050405020304"/>
                <a:cs typeface="Times New Roman" panose="02020603050405020304"/>
              </a:rPr>
              <a:t>large </a:t>
            </a:r>
            <a:r>
              <a:rPr sz="2000" spc="-5" dirty="0">
                <a:solidFill>
                  <a:srgbClr val="09405E"/>
                </a:solidFill>
                <a:latin typeface="Times New Roman" panose="02020603050405020304"/>
                <a:cs typeface="Times New Roman" panose="02020603050405020304"/>
              </a:rPr>
              <a:t>spatial databases with noise. </a:t>
            </a:r>
            <a:r>
              <a:rPr sz="2000" dirty="0">
                <a:solidFill>
                  <a:srgbClr val="09405E"/>
                </a:solidFill>
                <a:latin typeface="Times New Roman" panose="02020603050405020304"/>
                <a:cs typeface="Times New Roman" panose="02020603050405020304"/>
              </a:rPr>
              <a:t>Proceedings</a:t>
            </a:r>
            <a:r>
              <a:rPr sz="2000" spc="-130" dirty="0">
                <a:solidFill>
                  <a:srgbClr val="09405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9405E"/>
                </a:solidFill>
                <a:latin typeface="Times New Roman" panose="02020603050405020304"/>
                <a:cs typeface="Times New Roman" panose="02020603050405020304"/>
              </a:rPr>
              <a:t>of  the Second International Conference on Knowledge Discovery and Data Mining (KDD).</a:t>
            </a:r>
            <a:r>
              <a:rPr sz="2000" spc="25" dirty="0">
                <a:solidFill>
                  <a:srgbClr val="09405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9405E"/>
                </a:solidFill>
                <a:latin typeface="Times New Roman" panose="02020603050405020304"/>
                <a:cs typeface="Times New Roman" panose="02020603050405020304"/>
              </a:rPr>
              <a:t>1996.</a:t>
            </a:r>
            <a:endParaRPr sz="2000" dirty="0">
              <a:solidFill>
                <a:srgbClr val="09405E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1290" y="3833367"/>
            <a:ext cx="2233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Arial" panose="020B0604020202020204"/>
                <a:cs typeface="Arial" panose="020B0604020202020204"/>
              </a:rPr>
              <a:t>Density </a:t>
            </a:r>
            <a:r>
              <a:rPr sz="2400" spc="-210" dirty="0">
                <a:latin typeface="Arial" panose="020B0604020202020204"/>
                <a:cs typeface="Arial" panose="020B0604020202020204"/>
              </a:rPr>
              <a:t>= </a:t>
            </a:r>
            <a:r>
              <a:rPr sz="2400" spc="-120" dirty="0">
                <a:latin typeface="Arial" panose="020B0604020202020204"/>
                <a:cs typeface="Arial" panose="020B0604020202020204"/>
              </a:rPr>
              <a:t>7</a:t>
            </a:r>
            <a:r>
              <a:rPr sz="24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65" dirty="0">
                <a:latin typeface="Arial" panose="020B0604020202020204"/>
                <a:cs typeface="Arial" panose="020B0604020202020204"/>
              </a:rPr>
              <a:t>points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/>
              <p:cNvSpPr txBox="1"/>
              <p:nvPr/>
            </p:nvSpPr>
            <p:spPr>
              <a:xfrm>
                <a:off x="271272" y="1166368"/>
                <a:ext cx="12075755" cy="134075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462280" indent="-449580">
                  <a:lnSpc>
                    <a:spcPct val="100000"/>
                  </a:lnSpc>
                  <a:spcBef>
                    <a:spcPts val="95"/>
                  </a:spcBef>
                  <a:buFont typeface="Wingdings" panose="05000000000000000000"/>
                  <a:buChar char="◼"/>
                  <a:tabLst>
                    <a:tab pos="462280" algn="l"/>
                    <a:tab pos="462915" algn="l"/>
                  </a:tabLst>
                </a:pPr>
                <a:r>
                  <a:rPr sz="2600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核心点</a:t>
                </a:r>
                <a:r>
                  <a:rPr lang="zh-CN" altLang="en-US" sz="2600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（</a:t>
                </a:r>
                <a:r>
                  <a:rPr sz="2600" spc="-204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Core</a:t>
                </a:r>
                <a:r>
                  <a:rPr sz="2600" spc="-110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point</a:t>
                </a:r>
                <a:r>
                  <a:rPr lang="zh-CN" altLang="en-US" sz="2600" spc="-110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）</a:t>
                </a:r>
                <a:r>
                  <a:rPr lang="zh-CN" altLang="en-US" sz="2600" spc="-11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指定半径</a:t>
                </a:r>
                <a14:m>
                  <m:oMath xmlns:m="http://schemas.openxmlformats.org/officeDocument/2006/math">
                    <m:r>
                      <a:rPr lang="zh-CN" altLang="en-US" sz="2600" i="1" spc="-295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𝜀</m:t>
                    </m:r>
                    <m:r>
                      <a:rPr lang="zh-CN" altLang="en-US" sz="2600" i="1" spc="-295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 </m:t>
                    </m:r>
                  </m:oMath>
                </a14:m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内多于指定数量</a:t>
                </a:r>
                <a14:m>
                  <m:oMath xmlns:m="http://schemas.openxmlformats.org/officeDocument/2006/math">
                    <m:r>
                      <a:rPr lang="zh-CN" altLang="en-US" sz="2600" i="1" spc="-90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𝑀𝑖𝑛𝑃𝑡𝑠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个点</a:t>
                </a:r>
                <a:endParaRPr sz="2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462280" marR="5080" indent="-449580">
                  <a:lnSpc>
                    <a:spcPct val="100000"/>
                  </a:lnSpc>
                  <a:buFont typeface="Wingdings" panose="05000000000000000000"/>
                  <a:buChar char="◼"/>
                  <a:tabLst>
                    <a:tab pos="462280" algn="l"/>
                    <a:tab pos="462915" algn="l"/>
                  </a:tabLst>
                </a:pPr>
                <a:r>
                  <a:rPr sz="2600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边界点</a:t>
                </a:r>
                <a:r>
                  <a:rPr lang="zh-CN" altLang="en-US" sz="2600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（</a:t>
                </a:r>
                <a:r>
                  <a:rPr sz="2600" spc="-175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Border</a:t>
                </a:r>
                <a:r>
                  <a:rPr sz="2600" spc="-110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point</a:t>
                </a:r>
                <a:r>
                  <a:rPr lang="zh-CN" altLang="en-US" sz="2600" spc="-110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）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半</a:t>
                </a:r>
                <a:r>
                  <a:rPr sz="26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径</a:t>
                </a:r>
                <a14:m>
                  <m:oMath xmlns:m="http://schemas.openxmlformats.org/officeDocument/2006/math">
                    <m:r>
                      <a:rPr lang="zh-CN" altLang="en-US" sz="2600" i="1" spc="-295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𝜀</m:t>
                    </m:r>
                  </m:oMath>
                </a14:m>
                <a:r>
                  <a:rPr sz="26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内有少于</a:t>
                </a:r>
                <a14:m>
                  <m:oMath xmlns:m="http://schemas.openxmlformats.org/officeDocument/2006/math">
                    <m:r>
                      <a:rPr lang="zh-CN" altLang="en-US" sz="2600" i="1" spc="-90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𝑀𝑖𝑛𝑃𝑡𝑠</m:t>
                    </m:r>
                    <m:r>
                      <a:rPr lang="zh-CN" altLang="en-US" sz="2600" i="1" spc="-125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 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个点，</a:t>
                </a: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但在某个核心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点的邻域内</a:t>
                </a:r>
                <a:endParaRPr sz="2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462280" indent="-449580">
                  <a:lnSpc>
                    <a:spcPct val="100000"/>
                  </a:lnSpc>
                  <a:spcBef>
                    <a:spcPts val="1030"/>
                  </a:spcBef>
                  <a:buFont typeface="Wingdings" panose="05000000000000000000"/>
                  <a:buChar char="◼"/>
                  <a:tabLst>
                    <a:tab pos="462280" algn="l"/>
                    <a:tab pos="462915" algn="l"/>
                  </a:tabLst>
                </a:pPr>
                <a:r>
                  <a:rPr sz="2600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噪声</a:t>
                </a:r>
                <a:r>
                  <a:rPr sz="2600" spc="-5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点</a:t>
                </a:r>
                <a:r>
                  <a:rPr sz="2600" spc="30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lang="zh-CN" altLang="en-US" sz="2600" spc="-130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（</a:t>
                </a:r>
                <a:r>
                  <a:rPr sz="2600" spc="-130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Outliers</a:t>
                </a:r>
                <a:r>
                  <a:rPr lang="zh-CN" altLang="en-US" sz="2600" spc="-130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）</a:t>
                </a:r>
                <a:r>
                  <a:rPr lang="zh-CN" altLang="en-US" sz="2600" spc="-10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核心点和边界点之外的点</a:t>
                </a:r>
                <a:r>
                  <a:rPr sz="2600" spc="-7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.</a:t>
                </a:r>
                <a:endParaRPr sz="2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2" y="1166368"/>
                <a:ext cx="12075755" cy="1340752"/>
              </a:xfrm>
              <a:prstGeom prst="rect">
                <a:avLst/>
              </a:prstGeom>
              <a:blipFill rotWithShape="1">
                <a:blip r:embed="rId2"/>
                <a:stretch>
                  <a:fillRect l="-1" t="-1222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预备知识</a:t>
            </a:r>
            <a:endParaRPr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76219" y="2830462"/>
            <a:ext cx="5906813" cy="3054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/>
              <p:cNvSpPr txBox="1"/>
              <p:nvPr/>
            </p:nvSpPr>
            <p:spPr>
              <a:xfrm>
                <a:off x="562737" y="1197609"/>
                <a:ext cx="11388258" cy="395223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462280" indent="-449580">
                  <a:lnSpc>
                    <a:spcPct val="150000"/>
                  </a:lnSpc>
                  <a:spcBef>
                    <a:spcPts val="95"/>
                  </a:spcBef>
                  <a:buFont typeface="Wingdings" panose="05000000000000000000"/>
                  <a:buChar char="◼"/>
                  <a:tabLst>
                    <a:tab pos="461645" algn="l"/>
                    <a:tab pos="462280" algn="l"/>
                  </a:tabLst>
                </a:pP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zh-CN" altLang="en-US" sz="2600" i="1" spc="-114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𝑞</m:t>
                    </m:r>
                  </m:oMath>
                </a14:m>
                <a:r>
                  <a:rPr sz="2600" i="1" spc="-2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由点</a:t>
                </a:r>
                <a14:m>
                  <m:oMath xmlns:m="http://schemas.openxmlformats.org/officeDocument/2006/math">
                    <m:r>
                      <a:rPr lang="zh-CN" altLang="en-US" sz="2600" i="1" spc="-114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𝑝</m:t>
                    </m:r>
                  </m:oMath>
                </a14:m>
                <a:r>
                  <a:rPr sz="2600" i="1" spc="-19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密度可达</a:t>
                </a:r>
                <a:r>
                  <a:rPr lang="zh-CN" altLang="en-US" sz="2600" spc="-3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连接两个点的路径上所有的点都是核心点</a:t>
                </a:r>
                <a:endParaRPr lang="en-US" sz="2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927100" lvl="1" indent="-457200">
                  <a:lnSpc>
                    <a:spcPct val="150000"/>
                  </a:lnSpc>
                  <a:spcBef>
                    <a:spcPts val="95"/>
                  </a:spcBef>
                  <a:buFont typeface="Wingdings" panose="05000000000000000000" pitchFamily="2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800" i="1" spc="-114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𝑝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是核心点，</a:t>
                </a: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那么由它密度可达的点形成一个簇</a:t>
                </a:r>
                <a:endParaRPr sz="3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462280" indent="-449580">
                  <a:lnSpc>
                    <a:spcPct val="150000"/>
                  </a:lnSpc>
                  <a:spcBef>
                    <a:spcPts val="2265"/>
                  </a:spcBef>
                  <a:buFont typeface="Wingdings" panose="05000000000000000000"/>
                  <a:buChar char="◼"/>
                  <a:tabLst>
                    <a:tab pos="461645" algn="l"/>
                    <a:tab pos="462280" algn="l"/>
                  </a:tabLst>
                </a:pP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zh-CN" altLang="en-US" sz="2600" i="1" spc="-114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𝑞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和点</a:t>
                </a:r>
                <a14:m>
                  <m:oMath xmlns:m="http://schemas.openxmlformats.org/officeDocument/2006/math">
                    <m:r>
                      <a:rPr lang="zh-CN" altLang="en-US" sz="2600" i="1" spc="-114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𝑝</m:t>
                    </m:r>
                  </m:oMath>
                </a14:m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是密度相连的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，</a:t>
                </a: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如果存在点</a:t>
                </a:r>
                <a14:m>
                  <m:oMath xmlns:m="http://schemas.openxmlformats.org/officeDocument/2006/math">
                    <m:r>
                      <a:rPr lang="zh-CN" altLang="en-US" sz="2600" i="1" spc="-65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𝑜</m:t>
                    </m:r>
                  </m:oMath>
                </a14:m>
                <a:r>
                  <a:rPr sz="2600" i="1" spc="-17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从其密度可达点</a:t>
                </a:r>
                <a14:m>
                  <m:oMath xmlns:m="http://schemas.openxmlformats.org/officeDocument/2006/math">
                    <m:r>
                      <a:rPr lang="zh-CN" altLang="en-US" sz="2600" i="1" spc="-114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𝑞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和点</a:t>
                </a:r>
                <a14:m>
                  <m:oMath xmlns:m="http://schemas.openxmlformats.org/officeDocument/2006/math">
                    <m:r>
                      <a:rPr lang="zh-CN" altLang="en-US" sz="2600" i="1" spc="-114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𝑝</m:t>
                    </m:r>
                  </m:oMath>
                </a14:m>
                <a:endParaRPr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462280" indent="-449580">
                  <a:lnSpc>
                    <a:spcPct val="150000"/>
                  </a:lnSpc>
                  <a:buFont typeface="Wingdings" panose="05000000000000000000"/>
                  <a:buChar char="◼"/>
                  <a:tabLst>
                    <a:tab pos="461645" algn="l"/>
                    <a:tab pos="462280" algn="l"/>
                  </a:tabLst>
                </a:pP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聚类的簇满足以下两个性</a:t>
                </a:r>
                <a:r>
                  <a:rPr sz="26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质</a:t>
                </a:r>
                <a:r>
                  <a:rPr sz="2600" spc="-3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:</a:t>
                </a:r>
                <a:endParaRPr lang="en-US" sz="2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927100" lvl="1" indent="-457200">
                  <a:lnSpc>
                    <a:spcPct val="150000"/>
                  </a:lnSpc>
                  <a:buFont typeface="Wingdings" panose="05000000000000000000" pitchFamily="2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连接性</a:t>
                </a: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簇内的任意两点点是密度相连</a:t>
                </a:r>
                <a:r>
                  <a:rPr sz="2600" spc="1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的</a:t>
                </a:r>
                <a:r>
                  <a:rPr lang="zh-CN" altLang="en-US" sz="2600" spc="-3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；</a:t>
                </a:r>
                <a:endParaRPr lang="en-US" sz="2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927100" lvl="1" indent="-457200">
                  <a:lnSpc>
                    <a:spcPct val="150000"/>
                  </a:lnSpc>
                  <a:buFont typeface="Wingdings" panose="05000000000000000000" pitchFamily="2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最大性</a:t>
                </a: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：如果一个点从一个簇中的任意一</a:t>
                </a:r>
                <a:r>
                  <a:rPr sz="2600" spc="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点</a:t>
                </a: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密度可达</a:t>
                </a: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，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则</a:t>
                </a: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该点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属于</a:t>
                </a:r>
                <a:r>
                  <a:rPr sz="2600" spc="-175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sz="26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该簇</a:t>
                </a:r>
                <a:endParaRPr sz="2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37" y="1197609"/>
                <a:ext cx="11388258" cy="3952236"/>
              </a:xfrm>
              <a:prstGeom prst="rect">
                <a:avLst/>
              </a:prstGeom>
              <a:blipFill rotWithShape="1">
                <a:blip r:embed="rId2"/>
                <a:stretch>
                  <a:fillRect l="-1" t="-16" r="3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预备知识</a:t>
            </a:r>
            <a:endParaRPr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59" y="5149844"/>
            <a:ext cx="5153652" cy="1708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0019" y="147586"/>
            <a:ext cx="2652354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kern="1200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DBSCAN 算法</a:t>
            </a:r>
            <a:endParaRPr sz="2600" kern="1200" spc="-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3862"/>
            <a:ext cx="6069978" cy="44976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78" y="2236312"/>
            <a:ext cx="6120497" cy="4595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内容占位符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563517" cy="217048"/>
          </a:xfrm>
        </p:spPr>
        <p:txBody>
          <a:bodyPr/>
          <a:lstStyle/>
          <a:p>
            <a:r>
              <a:rPr lang="en-US" altLang="zh-CN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DBSCAN</a:t>
            </a:r>
            <a:r>
              <a:rPr lang="zh-CN" altLang="en-US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核心点</a:t>
            </a:r>
            <a:r>
              <a:rPr lang="en-US" altLang="zh-CN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边界点和噪声点</a:t>
            </a:r>
            <a:endParaRPr kumimoji="1" lang="zh-CN" altLang="en-US" dirty="0"/>
          </a:p>
        </p:txBody>
      </p:sp>
      <p:sp>
        <p:nvSpPr>
          <p:cNvPr id="6" name="object 6"/>
          <p:cNvSpPr/>
          <p:nvPr/>
        </p:nvSpPr>
        <p:spPr>
          <a:xfrm>
            <a:off x="1656588" y="1346508"/>
            <a:ext cx="8329408" cy="5063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altLang="zh-CN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DBSCAN : </a:t>
            </a:r>
            <a:r>
              <a:rPr lang="zh-CN" altLang="fr-FR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确定簇</a:t>
            </a:r>
            <a:endParaRPr kumimoji="1" lang="zh-CN" altLang="en-US" dirty="0"/>
          </a:p>
        </p:txBody>
      </p:sp>
      <p:sp>
        <p:nvSpPr>
          <p:cNvPr id="6" name="object 6"/>
          <p:cNvSpPr/>
          <p:nvPr/>
        </p:nvSpPr>
        <p:spPr>
          <a:xfrm>
            <a:off x="1377696" y="1720637"/>
            <a:ext cx="9429405" cy="4316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矩形 4"/>
          <p:cNvSpPr/>
          <p:nvPr/>
        </p:nvSpPr>
        <p:spPr>
          <a:xfrm>
            <a:off x="858780" y="6385606"/>
            <a:ext cx="10723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DBSCAN</a:t>
            </a:r>
            <a:r>
              <a:rPr lang="zh-CN" altLang="en-US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聚类动态过程：https</a:t>
            </a:r>
            <a:r>
              <a:rPr lang="zh-CN" altLang="en-US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://www.naftaliharris.com/blog/visualizing-dbscan-clustering/</a:t>
            </a:r>
            <a:endParaRPr lang="zh-CN" altLang="en-US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913" y="838203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/>
              <p:cNvSpPr txBox="1"/>
              <p:nvPr/>
            </p:nvSpPr>
            <p:spPr>
              <a:xfrm>
                <a:off x="562736" y="1290268"/>
                <a:ext cx="11629264" cy="4824397"/>
              </a:xfrm>
              <a:prstGeom prst="rect">
                <a:avLst/>
              </a:prstGeom>
            </p:spPr>
            <p:txBody>
              <a:bodyPr vert="horz" wrap="square" lIns="0" tIns="104139" rIns="0" bIns="0" rtlCol="0">
                <a:spAutoFit/>
              </a:bodyPr>
              <a:lstStyle/>
              <a:p>
                <a:pPr marL="462280" indent="-449580">
                  <a:lnSpc>
                    <a:spcPct val="100000"/>
                  </a:lnSpc>
                  <a:spcBef>
                    <a:spcPts val="820"/>
                  </a:spcBef>
                  <a:buFont typeface="Wingdings" panose="05000000000000000000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优势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927100" lvl="1" indent="-457200">
                  <a:spcBef>
                    <a:spcPts val="820"/>
                  </a:spcBef>
                  <a:buFont typeface="Wingdings" panose="05000000000000000000" pitchFamily="2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不需要明确簇的数量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927100" lvl="1" indent="-457200">
                  <a:spcBef>
                    <a:spcPts val="820"/>
                  </a:spcBef>
                  <a:buFont typeface="Wingdings" panose="05000000000000000000" pitchFamily="2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任性形状的簇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927100" lvl="1" indent="-457200">
                  <a:spcBef>
                    <a:spcPts val="820"/>
                  </a:spcBef>
                  <a:buFont typeface="Wingdings" panose="05000000000000000000" pitchFamily="2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对离群点</a:t>
                </a:r>
                <a:r>
                  <a:rPr lang="en-US" altLang="zh-CN" sz="2800" spc="-8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(</a:t>
                </a:r>
                <a:r>
                  <a:rPr lang="en-US" altLang="zh-CN" sz="2800" spc="-2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outli</a:t>
                </a:r>
                <a:r>
                  <a:rPr lang="en-US" altLang="zh-CN" sz="2800" spc="-4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e</a:t>
                </a:r>
                <a:r>
                  <a:rPr lang="en-US" altLang="zh-CN" sz="2800" spc="-1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r</a:t>
                </a:r>
                <a:r>
                  <a:rPr lang="en-US" altLang="zh-CN" sz="2800" spc="-22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s</a:t>
                </a:r>
                <a:r>
                  <a:rPr lang="en-US" altLang="zh-CN" sz="2800" spc="-14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)</a:t>
                </a:r>
                <a:r>
                  <a:rPr lang="zh-CN" altLang="en-US" sz="28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较为鲁棒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lvl="1">
                  <a:lnSpc>
                    <a:spcPct val="100000"/>
                  </a:lnSpc>
                  <a:spcBef>
                    <a:spcPts val="20"/>
                  </a:spcBef>
                  <a:buClr>
                    <a:srgbClr val="09405E"/>
                  </a:buClr>
                  <a:buFont typeface="Wingdings" panose="05000000000000000000"/>
                  <a:buChar char="⚫"/>
                </a:pPr>
                <a:endParaRPr lang="zh-CN" altLang="en-US" sz="28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462280" indent="-449580">
                  <a:lnSpc>
                    <a:spcPct val="100000"/>
                  </a:lnSpc>
                  <a:buFont typeface="Wingdings" panose="05000000000000000000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劣势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927100" lvl="1" indent="-457200">
                  <a:buFont typeface="Wingdings" panose="05000000000000000000" pitchFamily="2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参数选择比较困难</a:t>
                </a:r>
                <a:r>
                  <a:rPr lang="en-US" altLang="zh-CN" sz="2800" spc="-14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800" i="1" spc="-140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𝑀𝑖𝑛𝑃𝑡𝑠</m:t>
                    </m:r>
                  </m:oMath>
                </a14:m>
                <a:r>
                  <a:rPr lang="en-US" altLang="zh-CN" sz="2800" spc="-14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,</a:t>
                </a:r>
                <a:r>
                  <a:rPr lang="zh-CN" altLang="en-US" sz="2800" spc="-14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40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𝜀</m:t>
                    </m:r>
                  </m:oMath>
                </a14:m>
                <a:r>
                  <a:rPr lang="en-US" altLang="zh-CN" sz="2800" spc="-14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)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927100" lvl="1" indent="-457200">
                  <a:buFont typeface="Wingdings" panose="05000000000000000000" pitchFamily="2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不适合密度差异较大的数据</a:t>
                </a:r>
                <a:r>
                  <a:rPr lang="zh-CN" altLang="en-US" sz="2800" spc="-166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集</a:t>
                </a:r>
                <a:endParaRPr lang="zh-CN" altLang="en-US" sz="2800" spc="-1660" dirty="0" smtClean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927100" lvl="1" indent="-457200">
                  <a:spcBef>
                    <a:spcPts val="820"/>
                  </a:spcBef>
                  <a:buFont typeface="Wingdings" panose="05000000000000000000" pitchFamily="2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需计算每个样本的邻居点，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操作耗时（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𝑂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微软雅黑" panose="020B0503020204020204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）；即使采用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k-d tree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索引等技术加速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计算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，算法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的时间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复杂也为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𝑂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𝑁𝑙𝑜𝑔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𝑁</m:t>
                        </m:r>
                      </m:e>
                    </m:d>
                    <m:r>
                      <a:rPr lang="zh-CN" altLang="en-US" sz="2800" b="0" i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。</m:t>
                    </m:r>
                  </m:oMath>
                </a14:m>
                <a:endParaRPr lang="zh-CN" altLang="en-US" sz="2800" spc="-5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36" y="1290268"/>
                <a:ext cx="11629264" cy="4824397"/>
              </a:xfrm>
              <a:prstGeom prst="rect">
                <a:avLst/>
              </a:prstGeom>
              <a:blipFill rotWithShape="1">
                <a:blip r:embed="rId2"/>
                <a:stretch>
                  <a:fillRect l="-1" t="-12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lang="en-US" altLang="zh-CN" spc="-5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DBSCAN</a:t>
            </a:r>
            <a:r>
              <a:rPr lang="zh-CN" altLang="en-US" spc="-5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0645" y="6488668"/>
            <a:ext cx="9646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DBSCAN</a:t>
            </a:r>
            <a:r>
              <a:rPr lang="zh-CN" altLang="en-US" dirty="0" smtClean="0"/>
              <a:t>聚类过程可视化：https</a:t>
            </a:r>
            <a:r>
              <a:rPr lang="zh-CN" altLang="en-US" dirty="0"/>
              <a:t>://www.naftaliharris.com/blog/visualizing-dbscan-clustering/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 图像压缩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 向量量化</a:t>
            </a:r>
            <a:endParaRPr kumimoji="1" lang="en-US" altLang="zh-CN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聚类的应用场景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1755" y="1690158"/>
            <a:ext cx="7150675" cy="47022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59890" y="5961519"/>
            <a:ext cx="18918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0" i="0" u="none" strike="noStrike" baseline="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Bishop, PRML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2737" y="1097990"/>
            <a:ext cx="2773130" cy="121475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41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71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 </a:t>
            </a:r>
            <a:r>
              <a:rPr lang="zh-CN" altLang="en-US" sz="2600" spc="-71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度</a:t>
            </a:r>
            <a:r>
              <a:rPr lang="zh-CN" altLang="en-US" sz="2600" spc="-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</a:t>
            </a:r>
            <a:r>
              <a:rPr lang="zh-CN" altLang="en-US" sz="2600" spc="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◼</a:t>
            </a:r>
            <a:r>
              <a:rPr sz="2600" spc="-415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</a:t>
            </a:r>
            <a:r>
              <a:rPr sz="2600" spc="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</a:t>
            </a:r>
            <a:r>
              <a:rPr sz="2600" spc="-71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 </a:t>
            </a:r>
            <a:r>
              <a:rPr lang="zh-CN" altLang="en-US" sz="2600" spc="-71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</a:t>
            </a:r>
            <a:r>
              <a:rPr sz="2600" spc="-5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DBSCAN</a:t>
            </a:r>
            <a:r>
              <a:rPr lang="zh-CN" altLang="en-US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什么时候表现不好</a:t>
            </a:r>
            <a:endParaRPr kumimoji="1" lang="zh-CN" altLang="en-US" dirty="0"/>
          </a:p>
        </p:txBody>
      </p:sp>
      <p:sp>
        <p:nvSpPr>
          <p:cNvPr id="7" name="object 7"/>
          <p:cNvSpPr/>
          <p:nvPr/>
        </p:nvSpPr>
        <p:spPr>
          <a:xfrm>
            <a:off x="1729739" y="2932899"/>
            <a:ext cx="3129346" cy="2958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11695" y="1724417"/>
            <a:ext cx="3413410" cy="2496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11695" y="4281723"/>
            <a:ext cx="3419121" cy="2440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74767" y="2972942"/>
            <a:ext cx="1837689" cy="1444625"/>
          </a:xfrm>
          <a:custGeom>
            <a:avLst/>
            <a:gdLst/>
            <a:ahLst/>
            <a:cxnLst/>
            <a:rect l="l" t="t" r="r" b="b"/>
            <a:pathLst>
              <a:path w="1837690" h="1444625">
                <a:moveTo>
                  <a:pt x="1773843" y="42011"/>
                </a:moveTo>
                <a:lnTo>
                  <a:pt x="0" y="1434338"/>
                </a:lnTo>
                <a:lnTo>
                  <a:pt x="7874" y="1444371"/>
                </a:lnTo>
                <a:lnTo>
                  <a:pt x="1781711" y="52048"/>
                </a:lnTo>
                <a:lnTo>
                  <a:pt x="1773843" y="42011"/>
                </a:lnTo>
                <a:close/>
              </a:path>
              <a:path w="1837690" h="1444625">
                <a:moveTo>
                  <a:pt x="1821510" y="34162"/>
                </a:moveTo>
                <a:lnTo>
                  <a:pt x="1783841" y="34162"/>
                </a:lnTo>
                <a:lnTo>
                  <a:pt x="1791715" y="44196"/>
                </a:lnTo>
                <a:lnTo>
                  <a:pt x="1781711" y="52048"/>
                </a:lnTo>
                <a:lnTo>
                  <a:pt x="1801240" y="76962"/>
                </a:lnTo>
                <a:lnTo>
                  <a:pt x="1821510" y="34162"/>
                </a:lnTo>
                <a:close/>
              </a:path>
              <a:path w="1837690" h="1444625">
                <a:moveTo>
                  <a:pt x="1783841" y="34162"/>
                </a:moveTo>
                <a:lnTo>
                  <a:pt x="1773843" y="42011"/>
                </a:lnTo>
                <a:lnTo>
                  <a:pt x="1781711" y="52048"/>
                </a:lnTo>
                <a:lnTo>
                  <a:pt x="1791715" y="44196"/>
                </a:lnTo>
                <a:lnTo>
                  <a:pt x="1783841" y="34162"/>
                </a:lnTo>
                <a:close/>
              </a:path>
              <a:path w="1837690" h="1444625">
                <a:moveTo>
                  <a:pt x="1837689" y="0"/>
                </a:moveTo>
                <a:lnTo>
                  <a:pt x="1754251" y="17018"/>
                </a:lnTo>
                <a:lnTo>
                  <a:pt x="1773843" y="42011"/>
                </a:lnTo>
                <a:lnTo>
                  <a:pt x="1783841" y="34162"/>
                </a:lnTo>
                <a:lnTo>
                  <a:pt x="1821510" y="34162"/>
                </a:lnTo>
                <a:lnTo>
                  <a:pt x="1837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75403" y="4406900"/>
            <a:ext cx="1837055" cy="1095375"/>
          </a:xfrm>
          <a:custGeom>
            <a:avLst/>
            <a:gdLst/>
            <a:ahLst/>
            <a:cxnLst/>
            <a:rect l="l" t="t" r="r" b="b"/>
            <a:pathLst>
              <a:path w="1837054" h="1095375">
                <a:moveTo>
                  <a:pt x="1768274" y="1061789"/>
                </a:moveTo>
                <a:lnTo>
                  <a:pt x="1752092" y="1089025"/>
                </a:lnTo>
                <a:lnTo>
                  <a:pt x="1837054" y="1095248"/>
                </a:lnTo>
                <a:lnTo>
                  <a:pt x="1819726" y="1068324"/>
                </a:lnTo>
                <a:lnTo>
                  <a:pt x="1779270" y="1068324"/>
                </a:lnTo>
                <a:lnTo>
                  <a:pt x="1768274" y="1061789"/>
                </a:lnTo>
                <a:close/>
              </a:path>
              <a:path w="1837054" h="1095375">
                <a:moveTo>
                  <a:pt x="1774761" y="1050872"/>
                </a:moveTo>
                <a:lnTo>
                  <a:pt x="1768274" y="1061789"/>
                </a:lnTo>
                <a:lnTo>
                  <a:pt x="1779270" y="1068324"/>
                </a:lnTo>
                <a:lnTo>
                  <a:pt x="1785747" y="1057402"/>
                </a:lnTo>
                <a:lnTo>
                  <a:pt x="1774761" y="1050872"/>
                </a:lnTo>
                <a:close/>
              </a:path>
              <a:path w="1837054" h="1095375">
                <a:moveTo>
                  <a:pt x="1790953" y="1023619"/>
                </a:moveTo>
                <a:lnTo>
                  <a:pt x="1774761" y="1050872"/>
                </a:lnTo>
                <a:lnTo>
                  <a:pt x="1785747" y="1057402"/>
                </a:lnTo>
                <a:lnTo>
                  <a:pt x="1779270" y="1068324"/>
                </a:lnTo>
                <a:lnTo>
                  <a:pt x="1819726" y="1068324"/>
                </a:lnTo>
                <a:lnTo>
                  <a:pt x="1790953" y="1023619"/>
                </a:lnTo>
                <a:close/>
              </a:path>
              <a:path w="1837054" h="1095375">
                <a:moveTo>
                  <a:pt x="6604" y="0"/>
                </a:moveTo>
                <a:lnTo>
                  <a:pt x="0" y="10922"/>
                </a:lnTo>
                <a:lnTo>
                  <a:pt x="1768274" y="1061789"/>
                </a:lnTo>
                <a:lnTo>
                  <a:pt x="1774761" y="1050872"/>
                </a:lnTo>
                <a:lnTo>
                  <a:pt x="6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/>
              <p:cNvSpPr txBox="1"/>
              <p:nvPr/>
            </p:nvSpPr>
            <p:spPr>
              <a:xfrm>
                <a:off x="708912" y="1091742"/>
                <a:ext cx="10365487" cy="1956946"/>
              </a:xfrm>
              <a:prstGeom prst="rect">
                <a:avLst/>
              </a:prstGeom>
            </p:spPr>
            <p:txBody>
              <a:bodyPr vert="horz" wrap="square" lIns="0" tIns="22606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780"/>
                  </a:spcBef>
                </a:pPr>
                <a:r>
                  <a:rPr sz="2600" spc="271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◼</a:t>
                </a:r>
                <a:r>
                  <a:rPr sz="2600" spc="-35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直观想法：同一个簇内的点，它们</a:t>
                </a:r>
                <a:r>
                  <a:rPr sz="26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zh-CN" altLang="en-US" sz="2800" i="1" spc="-145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𝑘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个最近</a:t>
                </a:r>
                <a:r>
                  <a:rPr sz="2600" spc="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邻</a:t>
                </a: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大约相同的</a:t>
                </a:r>
                <a:r>
                  <a:rPr sz="2600" spc="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距</a:t>
                </a:r>
                <a:r>
                  <a:rPr sz="2600" spc="-72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离 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endParaRPr sz="2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680"/>
                  </a:spcBef>
                </a:pPr>
                <a:r>
                  <a:rPr sz="2600" spc="271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◼</a:t>
                </a:r>
                <a:r>
                  <a:rPr sz="2600" spc="-34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噪声点到其第</a:t>
                </a:r>
                <a14:m>
                  <m:oMath xmlns:m="http://schemas.openxmlformats.org/officeDocument/2006/math">
                    <m:r>
                      <a:rPr lang="zh-CN" altLang="en-US" sz="2800" i="1" spc="-145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𝑘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最近邻距离较远</a:t>
                </a:r>
                <a:endParaRPr sz="2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680"/>
                  </a:spcBef>
                </a:pPr>
                <a:r>
                  <a:rPr sz="2600" spc="271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◼</a:t>
                </a:r>
                <a:r>
                  <a:rPr sz="2600" spc="-34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方法：画出每个点到其第</a:t>
                </a:r>
                <a14:m>
                  <m:oMath xmlns:m="http://schemas.openxmlformats.org/officeDocument/2006/math">
                    <m:r>
                      <a:rPr lang="zh-CN" altLang="en-US" sz="2800" i="1" spc="-145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𝑘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最近邻的距离</a:t>
                </a:r>
                <a:endParaRPr sz="2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2" y="1091742"/>
                <a:ext cx="10365487" cy="1956946"/>
              </a:xfrm>
              <a:prstGeom prst="rect">
                <a:avLst/>
              </a:prstGeom>
              <a:blipFill rotWithShape="1">
                <a:blip r:embed="rId2"/>
                <a:stretch>
                  <a:fillRect l="-2" t="-9" r="6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占位符 9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en-US" altLang="zh-CN" spc="-5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DBSCAN</a:t>
                </a:r>
                <a:r>
                  <a:rPr lang="zh-CN" altLang="en-US" spc="-5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lang="en-US" altLang="zh-CN" spc="-5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: </a:t>
                </a:r>
                <a:r>
                  <a:rPr lang="zh-CN" altLang="en-US" spc="-5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如何确定</a:t>
                </a:r>
                <a14:m>
                  <m:oMath xmlns:m="http://schemas.openxmlformats.org/officeDocument/2006/math">
                    <m:r>
                      <a:rPr lang="zh-CN" altLang="en-US" spc="-5"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𝜺</m:t>
                    </m:r>
                  </m:oMath>
                </a14:m>
                <a:r>
                  <a:rPr lang="zh-CN" altLang="en-US" spc="-5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和</a:t>
                </a:r>
                <a14:m>
                  <m:oMath xmlns:m="http://schemas.openxmlformats.org/officeDocument/2006/math">
                    <m:r>
                      <a:rPr lang="zh-CN" altLang="en-US" spc="-5" dirty="0"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𝑴𝒊𝒏𝑷𝒕𝒔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0" name="文本占位符 9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3"/>
                <a:stretch>
                  <a:fillRect l="-5" t="-5263" r="5" b="-9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/>
          <p:nvPr/>
        </p:nvSpPr>
        <p:spPr>
          <a:xfrm>
            <a:off x="1575088" y="3314295"/>
            <a:ext cx="3994113" cy="2942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8"/>
              <p:cNvSpPr txBox="1"/>
              <p:nvPr/>
            </p:nvSpPr>
            <p:spPr>
              <a:xfrm>
                <a:off x="5718311" y="5320420"/>
                <a:ext cx="2411897" cy="381515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pc="-50" dirty="0" smtClean="0">
                          <a:solidFill>
                            <a:srgbClr val="09405E"/>
                          </a:solidFill>
                          <a:latin typeface="Cambria Math" panose="02040503050406030204" charset="0"/>
                          <a:cs typeface="Trebuchet MS" panose="020B0603020202020204"/>
                        </a:rPr>
                        <m:t>𝑀𝑖𝑛𝑃𝑡𝑠</m:t>
                      </m:r>
                      <m:r>
                        <a:rPr lang="en-US" sz="2400" i="1" spc="-50" dirty="0" smtClean="0">
                          <a:solidFill>
                            <a:srgbClr val="09405E"/>
                          </a:solidFill>
                          <a:latin typeface="Cambria Math" panose="02040503050406030204" charset="0"/>
                          <a:cs typeface="Trebuchet MS" panose="020B0603020202020204"/>
                        </a:rPr>
                        <m:t> = </m:t>
                      </m:r>
                      <m:r>
                        <a:rPr lang="en-US" sz="2400" i="1" spc="-105" dirty="0">
                          <a:solidFill>
                            <a:srgbClr val="09405E"/>
                          </a:solidFill>
                          <a:latin typeface="Cambria Math" panose="02040503050406030204" charset="0"/>
                          <a:cs typeface="Trebuchet MS" panose="020B0603020202020204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rgbClr val="09405E"/>
                  </a:solidFill>
                  <a:latin typeface="Trebuchet MS" panose="020B0603020202020204"/>
                  <a:cs typeface="Trebuchet MS" panose="020B0603020202020204"/>
                </a:endParaRPr>
              </a:p>
            </p:txBody>
          </p:sp>
        </mc:Choice>
        <mc:Fallback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11" y="5320420"/>
                <a:ext cx="2411897" cy="381515"/>
              </a:xfrm>
              <a:prstGeom prst="rect">
                <a:avLst/>
              </a:prstGeom>
              <a:blipFill rotWithShape="1">
                <a:blip r:embed="rId5"/>
                <a:stretch>
                  <a:fillRect l="-6" t="-102" r="13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Rodriguez, Alex, and Alessandro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by fast search and find of density peaks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Science 344.6191 (2014): 1492-1496.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假设：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 smtClean="0">
                <a:solidFill>
                  <a:srgbClr val="C00000"/>
                </a:solidFill>
                <a:latin typeface="-apple-system" charset="0"/>
              </a:rPr>
              <a:t> 密度</a:t>
            </a:r>
            <a:r>
              <a:rPr lang="zh-CN" altLang="en-US" sz="2800" dirty="0" smtClean="0">
                <a:latin typeface="-apple-system" charset="0"/>
              </a:rPr>
              <a:t>：聚类中心的密度要大，即围绕着该中心点的样本应要尽可能多</a:t>
            </a:r>
            <a:endParaRPr lang="zh-CN" altLang="en-US" sz="2800" dirty="0" smtClean="0">
              <a:latin typeface="-apple-system" charset="0"/>
            </a:endParaRPr>
          </a:p>
          <a:p>
            <a:pPr lvl="1"/>
            <a:r>
              <a:rPr lang="zh-CN" altLang="en-US" sz="2800" dirty="0" smtClean="0">
                <a:solidFill>
                  <a:srgbClr val="C00000"/>
                </a:solidFill>
                <a:latin typeface="-apple-system" charset="0"/>
              </a:rPr>
              <a:t> 距离</a:t>
            </a:r>
            <a:r>
              <a:rPr lang="zh-CN" altLang="en-US" sz="2800" dirty="0">
                <a:latin typeface="-apple-system" charset="0"/>
              </a:rPr>
              <a:t>：与其他聚类中心的距离要尽可能的</a:t>
            </a:r>
            <a:r>
              <a:rPr lang="zh-CN" altLang="en-US" sz="2800" dirty="0" smtClean="0">
                <a:latin typeface="-apple-system" charset="0"/>
              </a:rPr>
              <a:t>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413351" cy="507446"/>
          </a:xfrm>
        </p:spPr>
        <p:txBody>
          <a:bodyPr/>
          <a:lstStyle/>
          <a:p>
            <a:r>
              <a:rPr lang="zh-CN" altLang="en-US" dirty="0" smtClean="0"/>
              <a:t>快速寻找密度峰值的聚类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buClr>
                    <a:srgbClr val="09405E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9405E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9405E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局部密度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Local density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Clr>
                    <a:srgbClr val="09405E"/>
                  </a:buClr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截断核：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r>
                          <a:rPr lang="en-US" altLang="zh-CN" sz="2800" i="1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𝒟</m:t>
                        </m:r>
                        <m:r>
                          <a:rPr lang="en-US" altLang="zh-CN" sz="2800" i="1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\</m:t>
                        </m:r>
                        <m:r>
                          <a:rPr lang="en-US" altLang="zh-CN" sz="2800" i="1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zh-CN" altLang="en-US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𝜒</m:t>
                        </m:r>
                        <m: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𝜒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charset="0"/>
                                  <a:cs typeface="Times New Roman" panose="02020603050405020304" pitchFamily="18" charset="0"/>
                                </a:rPr>
                                <m:t>𝑜𝑡ℎ𝑒𝑟𝑤𝑖𝑠𝑒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2" indent="-4572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𝑑</m:t>
                    </m:r>
                    <m:r>
                      <a:rPr lang="en-US" altLang="zh-CN" sz="2800" i="1" baseline="-25000" dirty="0" smtClean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𝑐</m:t>
                    </m:r>
                  </m:oMath>
                </a14:m>
                <a:r>
                  <a:rPr lang="en-US" altLang="zh-CN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为截止距离</a:t>
                </a:r>
                <a:endParaRPr lang="en-US" altLang="zh-CN" sz="28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1371600" lvl="2" indent="-4572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baseline="-250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为到点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𝑖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距离小于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𝑑</m:t>
                    </m:r>
                    <m:r>
                      <a:rPr lang="en-US" altLang="zh-CN" sz="2800" i="1" baseline="-25000" dirty="0">
                        <a:solidFill>
                          <a:srgbClr val="09405E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微软雅黑" panose="020B0503020204020204" charset="-122"/>
                      </a:rPr>
                      <m:t>𝑐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的点的数目</a:t>
                </a:r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800" dirty="0" smtClean="0"/>
                  <a:t>Gaussian</a:t>
                </a:r>
                <a:r>
                  <a:rPr lang="zh-CN" altLang="en-US" sz="2800" dirty="0" smtClean="0"/>
                  <a:t>核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ρ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i="1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r>
                          <a:rPr lang="en-US" altLang="zh-CN" sz="2800" i="1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𝒟</m:t>
                        </m:r>
                        <m:r>
                          <a:rPr lang="en-US" altLang="zh-CN" sz="2800" i="1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\</m:t>
                        </m:r>
                        <m:r>
                          <a:rPr lang="en-US" altLang="zh-CN" sz="2800" i="1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类似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为中心，以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charset="0"/>
                      </a:rPr>
                      <m:t>𝑑</m:t>
                    </m:r>
                    <m:r>
                      <a:rPr lang="en-US" altLang="zh-CN" i="1" baseline="-25000" dirty="0">
                        <a:latin typeface="Cambria Math" panose="02040503050406030204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为半径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画一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圆，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计算落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圆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里的样本数，</a:t>
                </a:r>
                <a:r>
                  <a:rPr lang="en-US" altLang="zh-CN" dirty="0"/>
                  <a:t> Gaussian</a:t>
                </a:r>
                <a:r>
                  <a:rPr lang="zh-CN" altLang="en-US" dirty="0" smtClean="0"/>
                  <a:t>核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更加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一点，根据距离来表示数据点与中心点的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权重。离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的越近，权重越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高；离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得越远，权重就越低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-1969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Cluster Center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zh-CN" altLang="en-US" dirty="0" smtClean="0"/>
                  <a:t>到其他高密度点的距离（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相对距离</a:t>
                </a:r>
                <a:r>
                  <a:rPr lang="zh-CN" altLang="en-US" dirty="0" smtClean="0"/>
                  <a:t>）</a:t>
                </a:r>
                <a:endPara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l"/>
                </a:pP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800" i="1">
                                <a:latin typeface="Cambria Math" panose="02040503050406030204"/>
                                <a:cs typeface="Times New Roman" panose="020206030504050203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CN" altLang="en-US" sz="2800" dirty="0" smtClean="0"/>
                  <a:t>的降</a:t>
                </a:r>
                <a:r>
                  <a:rPr lang="zh-CN" altLang="en-US" sz="2800" dirty="0"/>
                  <a:t>序</a:t>
                </a:r>
                <a:r>
                  <a:rPr lang="zh-CN" altLang="en-US" sz="2800" dirty="0" smtClean="0"/>
                  <a:t>排序的索引，即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800" i="1" smtClean="0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800" b="0" i="0" smtClean="0">
                        <a:latin typeface="Cambria Math" panose="02040503050406030204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2800" b="0" i="1" smtClean="0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l"/>
                </a:pP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l"/>
                </a:pP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l"/>
                </a:pP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l"/>
                </a:pP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l"/>
                </a:pP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l"/>
                </a:pP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l"/>
                </a:pP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局部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800" i="1" dirty="0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大，且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相对距离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altLang="zh-CN" sz="2800" i="1" dirty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大的点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，可以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看成是一个聚类中心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1">
                <a:blip r:embed="rId1"/>
                <a:stretch>
                  <a:fillRect l="-3" t="-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Cluster Center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32513" y="3688448"/>
            <a:ext cx="3117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密度最大的那个点</a:t>
            </a:r>
            <a:r>
              <a:rPr lang="zh-CN" altLang="en-US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，除</a:t>
            </a:r>
            <a:r>
              <a:rPr lang="zh-CN" altLang="en-US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该点之外的局部密度</a:t>
            </a:r>
            <a:r>
              <a:rPr lang="zh-CN" altLang="en-US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最大值</a:t>
            </a:r>
            <a:endParaRPr lang="zh-CN" altLang="en-US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560528" y="2467332"/>
                <a:ext cx="4352666" cy="203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 dirty="0">
                              <a:solidFill>
                                <a:srgbClr val="09405E"/>
                              </a:solidFill>
                              <a:latin typeface="Cambria Math" panose="02040503050406030204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zh-CN" sz="2800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  <m:t>m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800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  <m:t>in</m:t>
                                        </m:r>
                                      </m:e>
                                      <m:lim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panose="0204050305040603020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panose="02040503050406030204" charset="0"/>
                                                <a:cs typeface="Times New Roman" panose="020206030504050203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panose="02040503050406030204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panose="0204050305040603020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panose="02040503050406030204" charset="0"/>
                                                <a:cs typeface="Times New Roman" panose="020206030504050203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panose="0204050305040603020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panose="0204050305040603020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panose="0204050305040603020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panose="0204050305040603020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0" i="1" smtClean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panose="02040503050406030204" charset="0"/>
                                                    <a:cs typeface="Times New Roman" panose="020206030504050203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panose="0204050305040603020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panose="0204050305040603020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  <m:t>≥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zh-CN" sz="2800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  <m:t>m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800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  <m:t>in</m:t>
                                        </m:r>
                                      </m:e>
                                      <m:lim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≥</m:t>
                                        </m:r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2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panose="0204050305040603020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panose="0204050305040603020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panose="02040503050406030204" charset="0"/>
                                                <a:ea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panose="0204050305040603020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panose="0204050305040603020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panose="0204050305040603020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panose="0204050305040603020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28" y="2467332"/>
                <a:ext cx="4352666" cy="2034788"/>
              </a:xfrm>
              <a:prstGeom prst="rect">
                <a:avLst/>
              </a:prstGeom>
              <a:blipFill rotWithShape="1">
                <a:blip r:embed="rId2"/>
                <a:stretch>
                  <a:fillRect l="-8" t="-18" r="2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132513" y="2782669"/>
            <a:ext cx="3309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从所有局部密度大于该点的数据点中，离该点最近的</a:t>
            </a:r>
            <a:r>
              <a:rPr lang="zh-CN" altLang="en-US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</a:t>
            </a:r>
            <a:endParaRPr lang="zh-CN" altLang="en-US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Decision Graph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682" y="1147762"/>
            <a:ext cx="8935310" cy="47639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46227" y="4537944"/>
            <a:ext cx="1843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数据样本的分布</a:t>
            </a:r>
            <a:endParaRPr lang="zh-CN" altLang="en-US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259454" y="4567683"/>
                <a:ext cx="376971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每个点的局部密度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和相对距离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altLang="zh-CN" i="1" dirty="0">
                            <a:solidFill>
                              <a:srgbClr val="09405E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54" y="4567683"/>
                <a:ext cx="3769717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7" t="-35" r="16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400346" y="1147761"/>
            <a:ext cx="4925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号和</a:t>
            </a:r>
            <a:r>
              <a:rPr lang="en-US" altLang="zh-CN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号点脱颖而出，因此聚类的时候把他们作为两类聚类的中心。</a:t>
            </a:r>
            <a:endParaRPr lang="zh-CN" altLang="en-US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1" lang="en-US" altLang="zh-CN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charset="0"/>
                            <a:ea typeface="Cambria Math" panose="02040503050406030204" charset="0"/>
                            <a:cs typeface="Cambria Math" panose="02040503050406030204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</m:oMath>
                </a14:m>
                <a:r>
                  <a:rPr kumimoji="1" lang="zh-CN" altLang="en-US" dirty="0" smtClean="0"/>
                  <a:t>越大，越可能成为聚类中心。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1"/>
                <a:stretch>
                  <a:fillRect l="-3" t="-6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Cluster Numbers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9" y="2546793"/>
            <a:ext cx="4361435" cy="43112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542002" y="3244334"/>
                <a:ext cx="681814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非聚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类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中心的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值比较平滑</a:t>
                </a:r>
                <a:endParaRPr lang="en-US" altLang="zh-CN" sz="2400" dirty="0" smtClean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从非聚类中心到聚类中心的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值有一个明显的跳跃</a:t>
                </a:r>
                <a:endParaRPr lang="zh-CN" altLang="en-US" sz="24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02" y="3244334"/>
                <a:ext cx="6818149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5" t="-14" r="7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916" y="950429"/>
            <a:ext cx="6165702" cy="41731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44779" y="5100914"/>
            <a:ext cx="6660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个非球形类分布图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，加入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黑色噪音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endParaRPr lang="en-US" altLang="zh-CN" sz="2000" dirty="0" smtClean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：类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的概率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分布；</a:t>
            </a:r>
            <a:r>
              <a:rPr lang="en-US" altLang="zh-CN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4000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个和</a:t>
            </a:r>
            <a:r>
              <a:rPr lang="en-US" altLang="zh-CN" sz="20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个样本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2000" dirty="0" smtClean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decision graph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可以明显看出类别中心及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个数；</a:t>
            </a:r>
            <a:endParaRPr lang="en-US" altLang="zh-CN" sz="2000" dirty="0" smtClean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：随着样本数目增加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，错误指派点的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比率。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endParaRPr lang="zh-CN" altLang="en-US" sz="20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1416" y="1147763"/>
            <a:ext cx="5833755" cy="45867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91416" y="5855441"/>
            <a:ext cx="58423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https://blog.csdn.net/u011089523/article/details/</a:t>
            </a:r>
            <a:r>
              <a:rPr lang="zh-CN" altLang="en-US" dirty="0" smtClean="0">
                <a:hlinkClick r:id="rId2"/>
              </a:rPr>
              <a:t>76586072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https://yq.aliyun.com/ziliao/417016</a:t>
            </a:r>
            <a:endParaRPr lang="en-US" altLang="zh-CN" dirty="0" smtClean="0"/>
          </a:p>
          <a:p>
            <a:r>
              <a:rPr lang="en-US" altLang="zh-CN" dirty="0"/>
              <a:t>http://</a:t>
            </a:r>
            <a:r>
              <a:rPr lang="en-US" altLang="zh-CN" dirty="0" err="1"/>
              <a:t>www.cnblogs.com</a:t>
            </a:r>
            <a:r>
              <a:rPr lang="en-US" altLang="zh-CN" dirty="0"/>
              <a:t>/</a:t>
            </a:r>
            <a:r>
              <a:rPr lang="en-US" altLang="zh-CN" dirty="0" err="1"/>
              <a:t>nolonely</a:t>
            </a:r>
            <a:r>
              <a:rPr lang="en-US" altLang="zh-CN" dirty="0"/>
              <a:t>/p/6964852.html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1"/>
          <p:cNvSpPr>
            <a:spLocks noGrp="1" noChangeArrowheads="1"/>
          </p:cNvSpPr>
          <p:nvPr>
            <p:ph type="title"/>
          </p:nvPr>
        </p:nvSpPr>
        <p:spPr>
          <a:ln>
            <a:miter/>
          </a:ln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3200" b="1" i="0" u="none" strike="noStrike" kern="700" cap="none" spc="-11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rPr>
              <a:t>聚类方法小结</a:t>
            </a:r>
            <a:endParaRPr kumimoji="0" sz="3200" b="1" i="0" u="none" strike="noStrike" kern="700" cap="none" spc="-11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j-cs"/>
              <a:sym typeface="+mn-ea"/>
            </a:endParaRPr>
          </a:p>
        </p:txBody>
      </p:sp>
      <p:sp>
        <p:nvSpPr>
          <p:cNvPr id="254978" name="文本框 2"/>
          <p:cNvSpPr txBox="1"/>
          <p:nvPr/>
        </p:nvSpPr>
        <p:spPr>
          <a:xfrm>
            <a:off x="455613" y="1382713"/>
            <a:ext cx="10174287" cy="38560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1" indent="0">
              <a:lnSpc>
                <a:spcPct val="17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三种聚类算法：k 均值、DBSCAN 和凝聚聚类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1" indent="0">
              <a:lnSpc>
                <a:spcPct val="17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优点不同点：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2" indent="0">
              <a:lnSpc>
                <a:spcPct val="17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、k 均值可以用簇的平均值来表示簇。它还可以被看作一种分解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2" indent="0">
              <a:lnSpc>
                <a:spcPct val="17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方法，每个数据点都由其簇中心表示。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2" indent="0">
              <a:lnSpc>
                <a:spcPct val="17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、DBSCAN 可以检测到没有分配任何簇的“噪声点”，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2" indent="0">
              <a:lnSpc>
                <a:spcPct val="17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还可以帮助自动判断簇的数量。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2" indent="0">
              <a:lnSpc>
                <a:spcPct val="17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、凝聚聚类可以提供数据的可能划分的整个层次结构，可以通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2" indent="0">
              <a:lnSpc>
                <a:spcPct val="17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过树状图轻松查看。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54979" name="图片 3" descr="not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0225" y="2108200"/>
            <a:ext cx="3481388" cy="3482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M_UNIT_PLACING_PICTURE_USER_VIEWPORT" val="{&quot;height&quot;:7416,&quot;width&quot;:11520}"/>
</p:tagLst>
</file>

<file path=ppt/tags/tag2.xml><?xml version="1.0" encoding="utf-8"?>
<p:tagLst xmlns:p="http://schemas.openxmlformats.org/presentationml/2006/main">
  <p:tag name="KSO_WM_UNIT_PLACING_PICTURE_USER_VIEWPORT" val="{&quot;height&quot;:8628,&quot;width&quot;:9120}"/>
</p:tagLst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>
          <a:defRPr sz="2800" dirty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15717</Words>
  <Application>WPS 演示</Application>
  <PresentationFormat>宽屏</PresentationFormat>
  <Paragraphs>1012</Paragraphs>
  <Slides>104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31" baseType="lpstr">
      <vt:lpstr>Arial</vt:lpstr>
      <vt:lpstr>宋体</vt:lpstr>
      <vt:lpstr>Wingdings</vt:lpstr>
      <vt:lpstr>Calibri</vt:lpstr>
      <vt:lpstr>Times New Roman</vt:lpstr>
      <vt:lpstr>Calibri Light</vt:lpstr>
      <vt:lpstr>微软雅黑</vt:lpstr>
      <vt:lpstr>Trebuchet MS</vt:lpstr>
      <vt:lpstr>Noto Sans CJK JP Regular</vt:lpstr>
      <vt:lpstr>Segoe Print</vt:lpstr>
      <vt:lpstr>Cambria Math</vt:lpstr>
      <vt:lpstr>Cambria Math</vt:lpstr>
      <vt:lpstr>Arial Unicode MS</vt:lpstr>
      <vt:lpstr>等线</vt:lpstr>
      <vt:lpstr>Times New Roman</vt:lpstr>
      <vt:lpstr>Arial</vt:lpstr>
      <vt:lpstr>Wingdings</vt:lpstr>
      <vt:lpstr>DejaVu Sans</vt:lpstr>
      <vt:lpstr>-apple-system</vt:lpstr>
      <vt:lpstr>Segoe UI</vt:lpstr>
      <vt:lpstr>BatangChe</vt:lpstr>
      <vt:lpstr>黑体</vt:lpstr>
      <vt:lpstr>隶书</vt:lpstr>
      <vt:lpstr>3_Office 主题</vt:lpstr>
      <vt:lpstr>1_Office 主题</vt:lpstr>
      <vt:lpstr>Office 主题</vt:lpstr>
      <vt:lpstr>Equation.DSMT4</vt:lpstr>
      <vt:lpstr>PowerPoint 演示文稿</vt:lpstr>
      <vt:lpstr>PowerPoint 演示文稿</vt:lpstr>
      <vt:lpstr>PowerPoint 演示文稿</vt:lpstr>
      <vt:lpstr>PowerPoint 演示文稿</vt:lpstr>
      <vt:lpstr>分类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K-means的局限性: 不同的尺寸</vt:lpstr>
      <vt:lpstr>K-means的局限性: 不同的密度</vt:lpstr>
      <vt:lpstr>K-means的局限性: 非凸的形状</vt:lpstr>
      <vt:lpstr>克服K-means的这些局限性</vt:lpstr>
      <vt:lpstr>K-means的局限性</vt:lpstr>
      <vt:lpstr>K-medoids</vt:lpstr>
      <vt:lpstr>PowerPoint 演示文稿</vt:lpstr>
      <vt:lpstr>PowerPoint 演示文稿</vt:lpstr>
      <vt:lpstr>K-means的局限性</vt:lpstr>
      <vt:lpstr>PowerPoint 演示文稿</vt:lpstr>
      <vt:lpstr>层次聚类</vt:lpstr>
      <vt:lpstr>层次聚类的优点</vt:lpstr>
      <vt:lpstr>层次聚类</vt:lpstr>
      <vt:lpstr>凝聚式聚类算法</vt:lpstr>
      <vt:lpstr>开始时每个点是一个簇，计算一个相似度矩阵</vt:lpstr>
      <vt:lpstr>◼ 经过一些合并步骤后，我们可以获得一些簇</vt:lpstr>
      <vt:lpstr>◼ 我们合并最近的两个簇 (C2 和 C5) ，并更新相似度矩阵</vt:lpstr>
      <vt:lpstr>◼ 问题在于 “我们如何更新相似度矩阵？”</vt:lpstr>
      <vt:lpstr>如何定义簇间相似性</vt:lpstr>
      <vt:lpstr>如何定义簇间相似性</vt:lpstr>
      <vt:lpstr>如何定义簇间相似性</vt:lpstr>
      <vt:lpstr>如何定义簇间相似性</vt:lpstr>
      <vt:lpstr>如何定义簇间相似性</vt:lpstr>
      <vt:lpstr>如何定义簇间相似性</vt:lpstr>
      <vt:lpstr>层次聚类的限制</vt:lpstr>
      <vt:lpstr>PowerPoint 演示文稿</vt:lpstr>
      <vt:lpstr>DBSCAN</vt:lpstr>
      <vt:lpstr>预备知识</vt:lpstr>
      <vt:lpstr>预备知识</vt:lpstr>
      <vt:lpstr>DBSCAN 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3.5.5　聚类方法小结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李国海</dc:creator>
  <cp:lastModifiedBy>shelly✺◟(∗❛ัᴗ❛ั∗)◞✺</cp:lastModifiedBy>
  <cp:revision>626</cp:revision>
  <cp:lastPrinted>2018-11-27T04:57:00Z</cp:lastPrinted>
  <dcterms:created xsi:type="dcterms:W3CDTF">2014-06-29T11:45:00Z</dcterms:created>
  <dcterms:modified xsi:type="dcterms:W3CDTF">2021-11-29T16:43:33Z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1D94F25413D34BC58D4E4FF862F8A337</vt:lpwstr>
  </property>
</Properties>
</file>